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3"/>
  </p:notesMasterIdLst>
  <p:handoutMasterIdLst>
    <p:handoutMasterId r:id="rId24"/>
  </p:handoutMasterIdLst>
  <p:sldIdLst>
    <p:sldId id="264" r:id="rId2"/>
    <p:sldId id="275" r:id="rId3"/>
    <p:sldId id="276" r:id="rId4"/>
    <p:sldId id="296" r:id="rId5"/>
    <p:sldId id="277" r:id="rId6"/>
    <p:sldId id="281" r:id="rId7"/>
    <p:sldId id="300" r:id="rId8"/>
    <p:sldId id="282" r:id="rId9"/>
    <p:sldId id="299" r:id="rId10"/>
    <p:sldId id="301" r:id="rId11"/>
    <p:sldId id="302" r:id="rId12"/>
    <p:sldId id="283" r:id="rId13"/>
    <p:sldId id="284" r:id="rId14"/>
    <p:sldId id="285" r:id="rId15"/>
    <p:sldId id="286" r:id="rId16"/>
    <p:sldId id="298" r:id="rId17"/>
    <p:sldId id="287" r:id="rId18"/>
    <p:sldId id="297" r:id="rId19"/>
    <p:sldId id="288" r:id="rId20"/>
    <p:sldId id="289" r:id="rId21"/>
    <p:sldId id="290" r:id="rId22"/>
  </p:sldIdLst>
  <p:sldSz cx="9144000" cy="5143500" type="screen16x9"/>
  <p:notesSz cx="7315200" cy="9601200"/>
  <p:defaultTex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969696"/>
    <a:srgbClr val="C0C0C0"/>
    <a:srgbClr val="EE2E24"/>
    <a:srgbClr val="EE2C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1" autoAdjust="0"/>
    <p:restoredTop sz="94719" autoAdjust="0"/>
  </p:normalViewPr>
  <p:slideViewPr>
    <p:cSldViewPr snapToGrid="0">
      <p:cViewPr varScale="1">
        <p:scale>
          <a:sx n="108" d="100"/>
          <a:sy n="108" d="100"/>
        </p:scale>
        <p:origin x="379" y="8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2" y="0"/>
            <a:ext cx="3169558" cy="480762"/>
          </a:xfrm>
          <a:prstGeom prst="rect">
            <a:avLst/>
          </a:prstGeom>
          <a:noFill/>
          <a:ln w="9525">
            <a:noFill/>
            <a:miter lim="800000"/>
            <a:headEnd/>
            <a:tailEnd/>
          </a:ln>
          <a:effectLst/>
        </p:spPr>
        <p:txBody>
          <a:bodyPr vert="horz" wrap="square" lIns="103318" tIns="51659" rIns="103318" bIns="51659" numCol="1" anchor="t" anchorCtr="0" compatLnSpc="1">
            <a:prstTxWarp prst="textNoShape">
              <a:avLst/>
            </a:prstTxWarp>
          </a:bodyPr>
          <a:lstStyle>
            <a:lvl1pPr algn="l" eaLnBrk="0" hangingPunct="0">
              <a:spcBef>
                <a:spcPct val="0"/>
              </a:spcBef>
              <a:buClrTx/>
              <a:buFontTx/>
              <a:buNone/>
              <a:defRPr sz="1400"/>
            </a:lvl1pPr>
          </a:lstStyle>
          <a:p>
            <a:endParaRPr lang="en-US"/>
          </a:p>
        </p:txBody>
      </p:sp>
      <p:sp>
        <p:nvSpPr>
          <p:cNvPr id="48131" name="Rectangle 3"/>
          <p:cNvSpPr>
            <a:spLocks noGrp="1" noChangeArrowheads="1"/>
          </p:cNvSpPr>
          <p:nvPr>
            <p:ph type="dt" sz="quarter" idx="1"/>
          </p:nvPr>
        </p:nvSpPr>
        <p:spPr bwMode="auto">
          <a:xfrm>
            <a:off x="4143830" y="0"/>
            <a:ext cx="3169558" cy="480762"/>
          </a:xfrm>
          <a:prstGeom prst="rect">
            <a:avLst/>
          </a:prstGeom>
          <a:noFill/>
          <a:ln w="9525">
            <a:noFill/>
            <a:miter lim="800000"/>
            <a:headEnd/>
            <a:tailEnd/>
          </a:ln>
          <a:effectLst/>
        </p:spPr>
        <p:txBody>
          <a:bodyPr vert="horz" wrap="square" lIns="103318" tIns="51659" rIns="103318" bIns="51659" numCol="1" anchor="t" anchorCtr="0" compatLnSpc="1">
            <a:prstTxWarp prst="textNoShape">
              <a:avLst/>
            </a:prstTxWarp>
          </a:bodyPr>
          <a:lstStyle>
            <a:lvl1pPr eaLnBrk="0" hangingPunct="0">
              <a:spcBef>
                <a:spcPct val="0"/>
              </a:spcBef>
              <a:buClrTx/>
              <a:buFontTx/>
              <a:buNone/>
              <a:defRPr sz="1400"/>
            </a:lvl1pPr>
          </a:lstStyle>
          <a:p>
            <a:endParaRPr lang="en-US"/>
          </a:p>
        </p:txBody>
      </p:sp>
      <p:sp>
        <p:nvSpPr>
          <p:cNvPr id="48132" name="Rectangle 4"/>
          <p:cNvSpPr>
            <a:spLocks noGrp="1" noChangeArrowheads="1"/>
          </p:cNvSpPr>
          <p:nvPr>
            <p:ph type="ftr" sz="quarter" idx="2"/>
          </p:nvPr>
        </p:nvSpPr>
        <p:spPr bwMode="auto">
          <a:xfrm>
            <a:off x="2" y="9118684"/>
            <a:ext cx="3169558" cy="480762"/>
          </a:xfrm>
          <a:prstGeom prst="rect">
            <a:avLst/>
          </a:prstGeom>
          <a:noFill/>
          <a:ln w="9525">
            <a:noFill/>
            <a:miter lim="800000"/>
            <a:headEnd/>
            <a:tailEnd/>
          </a:ln>
          <a:effectLst/>
        </p:spPr>
        <p:txBody>
          <a:bodyPr vert="horz" wrap="square" lIns="103318" tIns="51659" rIns="103318" bIns="51659" numCol="1" anchor="b" anchorCtr="0" compatLnSpc="1">
            <a:prstTxWarp prst="textNoShape">
              <a:avLst/>
            </a:prstTxWarp>
          </a:bodyPr>
          <a:lstStyle>
            <a:lvl1pPr algn="l" eaLnBrk="0" hangingPunct="0">
              <a:spcBef>
                <a:spcPct val="0"/>
              </a:spcBef>
              <a:buClrTx/>
              <a:buFontTx/>
              <a:buNone/>
              <a:defRPr sz="1400"/>
            </a:lvl1pPr>
          </a:lstStyle>
          <a:p>
            <a:endParaRPr lang="en-US"/>
          </a:p>
        </p:txBody>
      </p:sp>
      <p:sp>
        <p:nvSpPr>
          <p:cNvPr id="48133" name="Rectangle 5"/>
          <p:cNvSpPr>
            <a:spLocks noGrp="1" noChangeArrowheads="1"/>
          </p:cNvSpPr>
          <p:nvPr>
            <p:ph type="sldNum" sz="quarter" idx="3"/>
          </p:nvPr>
        </p:nvSpPr>
        <p:spPr bwMode="auto">
          <a:xfrm>
            <a:off x="4143830" y="9118684"/>
            <a:ext cx="3169558" cy="480762"/>
          </a:xfrm>
          <a:prstGeom prst="rect">
            <a:avLst/>
          </a:prstGeom>
          <a:noFill/>
          <a:ln w="9525">
            <a:noFill/>
            <a:miter lim="800000"/>
            <a:headEnd/>
            <a:tailEnd/>
          </a:ln>
          <a:effectLst/>
        </p:spPr>
        <p:txBody>
          <a:bodyPr vert="horz" wrap="square" lIns="103318" tIns="51659" rIns="103318" bIns="51659" numCol="1" anchor="b" anchorCtr="0" compatLnSpc="1">
            <a:prstTxWarp prst="textNoShape">
              <a:avLst/>
            </a:prstTxWarp>
          </a:bodyPr>
          <a:lstStyle>
            <a:lvl1pPr eaLnBrk="0" hangingPunct="0">
              <a:spcBef>
                <a:spcPct val="0"/>
              </a:spcBef>
              <a:buClrTx/>
              <a:buFontTx/>
              <a:buNone/>
              <a:defRPr sz="1400"/>
            </a:lvl1pPr>
          </a:lstStyle>
          <a:p>
            <a:fld id="{62544911-7972-461D-9CFB-67E6417998AB}" type="slidenum">
              <a:rPr lang="en-US"/>
              <a:pPr/>
              <a:t>‹#›</a:t>
            </a:fld>
            <a:endParaRPr lang="en-US"/>
          </a:p>
        </p:txBody>
      </p:sp>
    </p:spTree>
    <p:extLst>
      <p:ext uri="{BB962C8B-B14F-4D97-AF65-F5344CB8AC3E}">
        <p14:creationId xmlns:p14="http://schemas.microsoft.com/office/powerpoint/2010/main" val="386140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 y="0"/>
            <a:ext cx="3169558" cy="480762"/>
          </a:xfrm>
          <a:prstGeom prst="rect">
            <a:avLst/>
          </a:prstGeom>
          <a:noFill/>
          <a:ln w="9525">
            <a:noFill/>
            <a:miter lim="800000"/>
            <a:headEnd/>
            <a:tailEnd/>
          </a:ln>
          <a:effectLst/>
        </p:spPr>
        <p:txBody>
          <a:bodyPr vert="horz" wrap="square" lIns="103318" tIns="51659" rIns="103318" bIns="51659" numCol="1" anchor="t" anchorCtr="0" compatLnSpc="1">
            <a:prstTxWarp prst="textNoShape">
              <a:avLst/>
            </a:prstTxWarp>
          </a:bodyPr>
          <a:lstStyle>
            <a:lvl1pPr algn="l" eaLnBrk="0" hangingPunct="0">
              <a:spcBef>
                <a:spcPct val="0"/>
              </a:spcBef>
              <a:buClrTx/>
              <a:buFontTx/>
              <a:buNone/>
              <a:defRPr sz="1400"/>
            </a:lvl1pPr>
          </a:lstStyle>
          <a:p>
            <a:endParaRPr lang="en-US"/>
          </a:p>
        </p:txBody>
      </p:sp>
      <p:sp>
        <p:nvSpPr>
          <p:cNvPr id="50179" name="Rectangle 3"/>
          <p:cNvSpPr>
            <a:spLocks noGrp="1" noChangeArrowheads="1"/>
          </p:cNvSpPr>
          <p:nvPr>
            <p:ph type="dt" idx="1"/>
          </p:nvPr>
        </p:nvSpPr>
        <p:spPr bwMode="auto">
          <a:xfrm>
            <a:off x="4143830" y="0"/>
            <a:ext cx="3169558" cy="480762"/>
          </a:xfrm>
          <a:prstGeom prst="rect">
            <a:avLst/>
          </a:prstGeom>
          <a:noFill/>
          <a:ln w="9525">
            <a:noFill/>
            <a:miter lim="800000"/>
            <a:headEnd/>
            <a:tailEnd/>
          </a:ln>
          <a:effectLst/>
        </p:spPr>
        <p:txBody>
          <a:bodyPr vert="horz" wrap="square" lIns="103318" tIns="51659" rIns="103318" bIns="51659" numCol="1" anchor="t" anchorCtr="0" compatLnSpc="1">
            <a:prstTxWarp prst="textNoShape">
              <a:avLst/>
            </a:prstTxWarp>
          </a:bodyPr>
          <a:lstStyle>
            <a:lvl1pPr eaLnBrk="0" hangingPunct="0">
              <a:spcBef>
                <a:spcPct val="0"/>
              </a:spcBef>
              <a:buClrTx/>
              <a:buFontTx/>
              <a:buNone/>
              <a:defRPr sz="1400"/>
            </a:lvl1pPr>
          </a:lstStyle>
          <a:p>
            <a:endParaRPr lang="en-US"/>
          </a:p>
        </p:txBody>
      </p:sp>
      <p:sp>
        <p:nvSpPr>
          <p:cNvPr id="50180"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731158" y="4560223"/>
            <a:ext cx="5852887" cy="4321592"/>
          </a:xfrm>
          <a:prstGeom prst="rect">
            <a:avLst/>
          </a:prstGeom>
          <a:noFill/>
          <a:ln w="9525">
            <a:noFill/>
            <a:miter lim="800000"/>
            <a:headEnd/>
            <a:tailEnd/>
          </a:ln>
          <a:effectLst/>
        </p:spPr>
        <p:txBody>
          <a:bodyPr vert="horz" wrap="square" lIns="103318" tIns="51659" rIns="103318" bIns="51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2" y="9118684"/>
            <a:ext cx="3169558" cy="480762"/>
          </a:xfrm>
          <a:prstGeom prst="rect">
            <a:avLst/>
          </a:prstGeom>
          <a:noFill/>
          <a:ln w="9525">
            <a:noFill/>
            <a:miter lim="800000"/>
            <a:headEnd/>
            <a:tailEnd/>
          </a:ln>
          <a:effectLst/>
        </p:spPr>
        <p:txBody>
          <a:bodyPr vert="horz" wrap="square" lIns="103318" tIns="51659" rIns="103318" bIns="51659" numCol="1" anchor="b" anchorCtr="0" compatLnSpc="1">
            <a:prstTxWarp prst="textNoShape">
              <a:avLst/>
            </a:prstTxWarp>
          </a:bodyPr>
          <a:lstStyle>
            <a:lvl1pPr algn="l" eaLnBrk="0" hangingPunct="0">
              <a:spcBef>
                <a:spcPct val="0"/>
              </a:spcBef>
              <a:buClrTx/>
              <a:buFontTx/>
              <a:buNone/>
              <a:defRPr sz="1400"/>
            </a:lvl1pPr>
          </a:lstStyle>
          <a:p>
            <a:endParaRPr lang="en-US"/>
          </a:p>
        </p:txBody>
      </p:sp>
      <p:sp>
        <p:nvSpPr>
          <p:cNvPr id="50183" name="Rectangle 7"/>
          <p:cNvSpPr>
            <a:spLocks noGrp="1" noChangeArrowheads="1"/>
          </p:cNvSpPr>
          <p:nvPr>
            <p:ph type="sldNum" sz="quarter" idx="5"/>
          </p:nvPr>
        </p:nvSpPr>
        <p:spPr bwMode="auto">
          <a:xfrm>
            <a:off x="4143830" y="9118684"/>
            <a:ext cx="3169558" cy="480762"/>
          </a:xfrm>
          <a:prstGeom prst="rect">
            <a:avLst/>
          </a:prstGeom>
          <a:noFill/>
          <a:ln w="9525">
            <a:noFill/>
            <a:miter lim="800000"/>
            <a:headEnd/>
            <a:tailEnd/>
          </a:ln>
          <a:effectLst/>
        </p:spPr>
        <p:txBody>
          <a:bodyPr vert="horz" wrap="square" lIns="103318" tIns="51659" rIns="103318" bIns="51659" numCol="1" anchor="b" anchorCtr="0" compatLnSpc="1">
            <a:prstTxWarp prst="textNoShape">
              <a:avLst/>
            </a:prstTxWarp>
          </a:bodyPr>
          <a:lstStyle>
            <a:lvl1pPr eaLnBrk="0" hangingPunct="0">
              <a:spcBef>
                <a:spcPct val="0"/>
              </a:spcBef>
              <a:buClrTx/>
              <a:buFontTx/>
              <a:buNone/>
              <a:defRPr sz="1400"/>
            </a:lvl1pPr>
          </a:lstStyle>
          <a:p>
            <a:fld id="{5F175A69-64E8-4A05-8A2C-3D4486AC7B6C}" type="slidenum">
              <a:rPr lang="en-US"/>
              <a:pPr/>
              <a:t>‹#›</a:t>
            </a:fld>
            <a:endParaRPr lang="en-US"/>
          </a:p>
        </p:txBody>
      </p:sp>
    </p:spTree>
    <p:extLst>
      <p:ext uri="{BB962C8B-B14F-4D97-AF65-F5344CB8AC3E}">
        <p14:creationId xmlns:p14="http://schemas.microsoft.com/office/powerpoint/2010/main" val="1983096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5F175A69-64E8-4A05-8A2C-3D4486AC7B6C}" type="slidenum">
              <a:rPr lang="en-US" smtClean="0"/>
              <a:pPr/>
              <a:t>17</a:t>
            </a:fld>
            <a:endParaRPr lang="en-US"/>
          </a:p>
        </p:txBody>
      </p:sp>
    </p:spTree>
    <p:extLst>
      <p:ext uri="{BB962C8B-B14F-4D97-AF65-F5344CB8AC3E}">
        <p14:creationId xmlns:p14="http://schemas.microsoft.com/office/powerpoint/2010/main" val="1136835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6" y="311007"/>
            <a:ext cx="5201161" cy="1805571"/>
          </a:xfrm>
        </p:spPr>
        <p:txBody>
          <a:bodyPr anchor="ctr" anchorCtr="0">
            <a:normAutofit/>
          </a:bodyPr>
          <a:lstStyle>
            <a:lvl1pPr>
              <a:defRPr sz="3600" b="1"/>
            </a:lvl1pPr>
          </a:lstStyle>
          <a:p>
            <a:r>
              <a:rPr lang="en-US" dirty="0" smtClean="0"/>
              <a:t>Title of Presentation</a:t>
            </a:r>
            <a:endParaRPr lang="en-US" dirty="0"/>
          </a:p>
        </p:txBody>
      </p:sp>
      <p:sp>
        <p:nvSpPr>
          <p:cNvPr id="7171" name="Rectangle 3"/>
          <p:cNvSpPr>
            <a:spLocks noGrp="1" noChangeArrowheads="1"/>
          </p:cNvSpPr>
          <p:nvPr>
            <p:ph type="subTitle" idx="1" hasCustomPrompt="1"/>
          </p:nvPr>
        </p:nvSpPr>
        <p:spPr>
          <a:xfrm>
            <a:off x="929514" y="2625451"/>
            <a:ext cx="4634428" cy="390867"/>
          </a:xfrm>
        </p:spPr>
        <p:txBody>
          <a:bodyPr anchor="ctr" anchorCtr="0"/>
          <a:lstStyle>
            <a:lvl1pPr marL="0" indent="0">
              <a:buFont typeface="Wingdings" pitchFamily="-65" charset="2"/>
              <a:buNone/>
              <a:defRPr sz="2400" b="1"/>
            </a:lvl1pPr>
          </a:lstStyle>
          <a:p>
            <a:r>
              <a:rPr lang="en-US" dirty="0" smtClean="0"/>
              <a:t>Presenter Name</a:t>
            </a:r>
            <a:endParaRPr lang="en-US" dirty="0"/>
          </a:p>
        </p:txBody>
      </p:sp>
      <p:sp>
        <p:nvSpPr>
          <p:cNvPr id="6" name="Rectangle 7"/>
          <p:cNvSpPr>
            <a:spLocks noChangeArrowheads="1"/>
          </p:cNvSpPr>
          <p:nvPr userDrawn="1"/>
        </p:nvSpPr>
        <p:spPr bwMode="ltGray">
          <a:xfrm>
            <a:off x="0" y="1"/>
            <a:ext cx="644526" cy="5166178"/>
          </a:xfrm>
          <a:prstGeom prst="rect">
            <a:avLst/>
          </a:prstGeom>
          <a:solidFill>
            <a:srgbClr val="EE2E24"/>
          </a:solidFill>
          <a:ln w="9525">
            <a:noFill/>
            <a:miter lim="800000"/>
            <a:headEnd/>
            <a:tailEnd/>
          </a:ln>
          <a:effectLst/>
        </p:spPr>
        <p:txBody>
          <a:bodyPr wrap="none" anchor="ctr"/>
          <a:lstStyle/>
          <a:p>
            <a:endParaRPr lang="en-US"/>
          </a:p>
        </p:txBody>
      </p:sp>
      <p:sp>
        <p:nvSpPr>
          <p:cNvPr id="4" name="Text Placeholder 3"/>
          <p:cNvSpPr>
            <a:spLocks noGrp="1"/>
          </p:cNvSpPr>
          <p:nvPr>
            <p:ph type="body" sz="quarter" idx="10" hasCustomPrompt="1"/>
          </p:nvPr>
        </p:nvSpPr>
        <p:spPr>
          <a:xfrm>
            <a:off x="929514" y="3077343"/>
            <a:ext cx="4634427" cy="428625"/>
          </a:xfrm>
        </p:spPr>
        <p:txBody>
          <a:bodyPr anchor="ctr" anchorCtr="0"/>
          <a:lstStyle>
            <a:lvl1pPr marL="0" indent="0">
              <a:buNone/>
              <a:defRPr sz="2000"/>
            </a:lvl1pPr>
          </a:lstStyle>
          <a:p>
            <a:pPr lvl="0"/>
            <a:r>
              <a:rPr lang="en-US" dirty="0" smtClean="0"/>
              <a:t>Date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5073" y="1375074"/>
            <a:ext cx="3303101" cy="3791105"/>
          </a:xfrm>
          <a:prstGeom prst="rect">
            <a:avLst/>
          </a:prstGeom>
        </p:spPr>
      </p:pic>
      <p:sp>
        <p:nvSpPr>
          <p:cNvPr id="8" name="Text Placeholder 3"/>
          <p:cNvSpPr>
            <a:spLocks noGrp="1"/>
          </p:cNvSpPr>
          <p:nvPr>
            <p:ph type="body" sz="quarter" idx="11" hasCustomPrompt="1"/>
          </p:nvPr>
        </p:nvSpPr>
        <p:spPr>
          <a:xfrm>
            <a:off x="940150" y="3559905"/>
            <a:ext cx="4634427" cy="318197"/>
          </a:xfrm>
        </p:spPr>
        <p:txBody>
          <a:bodyPr anchor="ctr" anchorCtr="0"/>
          <a:lstStyle>
            <a:lvl1pPr marL="0" indent="0">
              <a:buNone/>
              <a:defRPr sz="1400" i="0">
                <a:solidFill>
                  <a:schemeClr val="tx1"/>
                </a:solidFill>
              </a:defRPr>
            </a:lvl1pPr>
          </a:lstStyle>
          <a:p>
            <a:pPr lvl="0"/>
            <a:r>
              <a:rPr lang="en-US" dirty="0" smtClean="0"/>
              <a:t>Insert Data Classification</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9" y="282808"/>
            <a:ext cx="6981488" cy="667940"/>
          </a:xfrm>
        </p:spPr>
        <p:txBody>
          <a:bodyPr/>
          <a:lstStyle/>
          <a:p>
            <a:r>
              <a:rPr lang="en-US" smtClean="0"/>
              <a:t>Click to edit Master title style</a:t>
            </a:r>
            <a:endParaRPr lang="en-US"/>
          </a:p>
        </p:txBody>
      </p:sp>
      <p:sp>
        <p:nvSpPr>
          <p:cNvPr id="3" name="Content Placeholder 2"/>
          <p:cNvSpPr>
            <a:spLocks noGrp="1"/>
          </p:cNvSpPr>
          <p:nvPr>
            <p:ph idx="1"/>
          </p:nvPr>
        </p:nvSpPr>
        <p:spPr>
          <a:xfrm>
            <a:off x="925514" y="1333500"/>
            <a:ext cx="7965823" cy="33416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467725" y="4781443"/>
            <a:ext cx="557214" cy="268359"/>
          </a:xfrm>
          <a:prstGeom prst="rect">
            <a:avLst/>
          </a:prstGeom>
        </p:spPr>
        <p:txBody>
          <a:bodyPr anchor="b" anchorCtr="0"/>
          <a:lstStyle>
            <a:lvl1pPr algn="r">
              <a:defRPr sz="1200">
                <a:solidFill>
                  <a:schemeClr val="bg1">
                    <a:lumMod val="50000"/>
                  </a:schemeClr>
                </a:solidFill>
              </a:defRPr>
            </a:lvl1pPr>
          </a:lstStyle>
          <a:p>
            <a:fld id="{8A661967-8D01-4D8A-8FD0-86F83ECE6BD1}" type="slidenum">
              <a:rPr lang="en-US" smtClean="0"/>
              <a:pPr/>
              <a:t>‹#›</a:t>
            </a:fld>
            <a:endParaRPr lang="en-US" dirty="0"/>
          </a:p>
        </p:txBody>
      </p:sp>
      <p:sp>
        <p:nvSpPr>
          <p:cNvPr id="7" name="Footer Placeholder 4"/>
          <p:cNvSpPr>
            <a:spLocks noGrp="1"/>
          </p:cNvSpPr>
          <p:nvPr>
            <p:ph type="ftr" sz="quarter" idx="3"/>
          </p:nvPr>
        </p:nvSpPr>
        <p:spPr>
          <a:xfrm>
            <a:off x="923259" y="4767263"/>
            <a:ext cx="3086100" cy="274637"/>
          </a:xfrm>
          <a:prstGeom prst="rect">
            <a:avLst/>
          </a:prstGeom>
        </p:spPr>
        <p:txBody>
          <a:bodyPr vert="horz" lIns="0" tIns="45720" rIns="91440" bIns="45720" rtlCol="0" anchor="b" anchorCtr="0"/>
          <a:lstStyle>
            <a:lvl1pPr algn="ctr">
              <a:defRPr sz="1000">
                <a:solidFill>
                  <a:schemeClr val="tx1">
                    <a:tint val="75000"/>
                  </a:schemeClr>
                </a:solidFill>
              </a:defRPr>
            </a:lvl1pPr>
          </a:lstStyle>
          <a:p>
            <a:pPr algn="l"/>
            <a:r>
              <a:rPr lang="en-US" smtClean="0"/>
              <a:t>Internal Use Only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9" y="282808"/>
            <a:ext cx="6981488" cy="667940"/>
          </a:xfrm>
        </p:spPr>
        <p:txBody>
          <a:bodyPr/>
          <a:lstStyle/>
          <a:p>
            <a:r>
              <a:rPr lang="en-US" smtClean="0"/>
              <a:t>Click to edit Master title style</a:t>
            </a:r>
            <a:endParaRPr lang="en-US"/>
          </a:p>
        </p:txBody>
      </p:sp>
      <p:sp>
        <p:nvSpPr>
          <p:cNvPr id="5" name="Content Placeholder 2"/>
          <p:cNvSpPr>
            <a:spLocks noGrp="1"/>
          </p:cNvSpPr>
          <p:nvPr>
            <p:ph idx="1"/>
          </p:nvPr>
        </p:nvSpPr>
        <p:spPr>
          <a:xfrm>
            <a:off x="925514" y="1333500"/>
            <a:ext cx="3751261" cy="32695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2"/>
          </p:nvPr>
        </p:nvSpPr>
        <p:spPr>
          <a:xfrm>
            <a:off x="4895850" y="1333132"/>
            <a:ext cx="3995739" cy="3269949"/>
          </a:xfrm>
        </p:spPr>
        <p:txBody>
          <a:bodyPr/>
          <a:lstStyle/>
          <a:p>
            <a:r>
              <a:rPr lang="en-US" smtClean="0"/>
              <a:t>Click icon to add picture</a:t>
            </a:r>
            <a:endParaRPr lang="en-US"/>
          </a:p>
        </p:txBody>
      </p:sp>
      <p:sp>
        <p:nvSpPr>
          <p:cNvPr id="10" name="Slide Number Placeholder 5"/>
          <p:cNvSpPr>
            <a:spLocks noGrp="1"/>
          </p:cNvSpPr>
          <p:nvPr>
            <p:ph type="sldNum" sz="quarter" idx="4"/>
          </p:nvPr>
        </p:nvSpPr>
        <p:spPr>
          <a:xfrm>
            <a:off x="8467725" y="4781443"/>
            <a:ext cx="557214" cy="268359"/>
          </a:xfrm>
          <a:prstGeom prst="rect">
            <a:avLst/>
          </a:prstGeom>
        </p:spPr>
        <p:txBody>
          <a:bodyPr anchor="b" anchorCtr="0"/>
          <a:lstStyle>
            <a:lvl1pPr algn="r">
              <a:defRPr sz="1200">
                <a:solidFill>
                  <a:schemeClr val="bg1">
                    <a:lumMod val="50000"/>
                  </a:schemeClr>
                </a:solidFill>
              </a:defRPr>
            </a:lvl1pPr>
          </a:lstStyle>
          <a:p>
            <a:fld id="{8A661967-8D01-4D8A-8FD0-86F83ECE6BD1}" type="slidenum">
              <a:rPr lang="en-US" smtClean="0"/>
              <a:pPr/>
              <a:t>‹#›</a:t>
            </a:fld>
            <a:endParaRPr lang="en-US" dirty="0"/>
          </a:p>
        </p:txBody>
      </p:sp>
      <p:sp>
        <p:nvSpPr>
          <p:cNvPr id="9" name="Footer Placeholder 4"/>
          <p:cNvSpPr>
            <a:spLocks noGrp="1"/>
          </p:cNvSpPr>
          <p:nvPr>
            <p:ph type="ftr" sz="quarter" idx="3"/>
          </p:nvPr>
        </p:nvSpPr>
        <p:spPr>
          <a:xfrm>
            <a:off x="923259" y="4767263"/>
            <a:ext cx="3086100" cy="274637"/>
          </a:xfrm>
          <a:prstGeom prst="rect">
            <a:avLst/>
          </a:prstGeom>
        </p:spPr>
        <p:txBody>
          <a:bodyPr vert="horz" lIns="0" tIns="45720" rIns="91440" bIns="45720" rtlCol="0" anchor="b" anchorCtr="0"/>
          <a:lstStyle>
            <a:lvl1pPr algn="ctr">
              <a:defRPr sz="1000">
                <a:solidFill>
                  <a:schemeClr val="tx1">
                    <a:tint val="75000"/>
                  </a:schemeClr>
                </a:solidFill>
              </a:defRPr>
            </a:lvl1pPr>
          </a:lstStyle>
          <a:p>
            <a:pPr algn="l"/>
            <a:r>
              <a:rPr lang="en-US" smtClean="0"/>
              <a:t>Internal Use Only</a:t>
            </a:r>
            <a:endParaRPr lang="en-US" dirty="0"/>
          </a:p>
        </p:txBody>
      </p:sp>
    </p:spTree>
    <p:extLst>
      <p:ext uri="{BB962C8B-B14F-4D97-AF65-F5344CB8AC3E}">
        <p14:creationId xmlns:p14="http://schemas.microsoft.com/office/powerpoint/2010/main" val="3608878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89101"/>
            <a:ext cx="7944516" cy="2206752"/>
          </a:xfrm>
        </p:spPr>
        <p:txBody>
          <a:bodyPr anchor="t" anchorCtr="0">
            <a:normAutofit/>
          </a:bodyPr>
          <a:lstStyle>
            <a:lvl1pPr>
              <a:defRPr sz="4000" b="0"/>
            </a:lvl1pPr>
          </a:lstStyle>
          <a:p>
            <a:r>
              <a:rPr lang="en-US" dirty="0" smtClean="0"/>
              <a:t>Section Header</a:t>
            </a:r>
            <a:endParaRPr lang="en-US" dirty="0"/>
          </a:p>
        </p:txBody>
      </p:sp>
      <p:sp>
        <p:nvSpPr>
          <p:cNvPr id="6" name="Slide Number Placeholder 5"/>
          <p:cNvSpPr>
            <a:spLocks noGrp="1"/>
          </p:cNvSpPr>
          <p:nvPr>
            <p:ph type="sldNum" sz="quarter" idx="4"/>
          </p:nvPr>
        </p:nvSpPr>
        <p:spPr>
          <a:xfrm>
            <a:off x="8467725" y="4781443"/>
            <a:ext cx="557214" cy="268359"/>
          </a:xfrm>
          <a:prstGeom prst="rect">
            <a:avLst/>
          </a:prstGeom>
        </p:spPr>
        <p:txBody>
          <a:bodyPr anchor="b" anchorCtr="0"/>
          <a:lstStyle>
            <a:lvl1pPr algn="r">
              <a:defRPr sz="1200">
                <a:solidFill>
                  <a:schemeClr val="bg1">
                    <a:lumMod val="50000"/>
                  </a:schemeClr>
                </a:solidFill>
              </a:defRPr>
            </a:lvl1pPr>
          </a:lstStyle>
          <a:p>
            <a:fld id="{8A661967-8D01-4D8A-8FD0-86F83ECE6BD1}" type="slidenum">
              <a:rPr lang="en-US" smtClean="0"/>
              <a:pPr/>
              <a:t>‹#›</a:t>
            </a:fld>
            <a:endParaRPr lang="en-US" dirty="0"/>
          </a:p>
        </p:txBody>
      </p:sp>
      <p:sp>
        <p:nvSpPr>
          <p:cNvPr id="8" name="Footer Placeholder 4"/>
          <p:cNvSpPr>
            <a:spLocks noGrp="1"/>
          </p:cNvSpPr>
          <p:nvPr>
            <p:ph type="ftr" sz="quarter" idx="3"/>
          </p:nvPr>
        </p:nvSpPr>
        <p:spPr>
          <a:xfrm>
            <a:off x="923259" y="4767263"/>
            <a:ext cx="3086100" cy="274637"/>
          </a:xfrm>
          <a:prstGeom prst="rect">
            <a:avLst/>
          </a:prstGeom>
        </p:spPr>
        <p:txBody>
          <a:bodyPr vert="horz" lIns="0" tIns="45720" rIns="91440" bIns="45720" rtlCol="0" anchor="b" anchorCtr="0"/>
          <a:lstStyle>
            <a:lvl1pPr algn="ctr">
              <a:defRPr sz="1000">
                <a:solidFill>
                  <a:schemeClr val="tx1">
                    <a:tint val="75000"/>
                  </a:schemeClr>
                </a:solidFill>
              </a:defRPr>
            </a:lvl1pPr>
          </a:lstStyle>
          <a:p>
            <a:pPr algn="l"/>
            <a:r>
              <a:rPr lang="en-US" smtClean="0"/>
              <a:t>Internal Use Only</a:t>
            </a:r>
            <a:endParaRPr lang="en-US" dirty="0"/>
          </a:p>
        </p:txBody>
      </p:sp>
    </p:spTree>
    <p:extLst>
      <p:ext uri="{BB962C8B-B14F-4D97-AF65-F5344CB8AC3E}">
        <p14:creationId xmlns:p14="http://schemas.microsoft.com/office/powerpoint/2010/main" val="670632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67725" y="4781443"/>
            <a:ext cx="557214" cy="268359"/>
          </a:xfrm>
          <a:prstGeom prst="rect">
            <a:avLst/>
          </a:prstGeom>
        </p:spPr>
        <p:txBody>
          <a:bodyPr anchor="b" anchorCtr="0"/>
          <a:lstStyle>
            <a:lvl1pPr algn="r">
              <a:defRPr sz="1200">
                <a:solidFill>
                  <a:schemeClr val="bg1">
                    <a:lumMod val="50000"/>
                  </a:schemeClr>
                </a:solidFill>
              </a:defRPr>
            </a:lvl1pPr>
          </a:lstStyle>
          <a:p>
            <a:fld id="{8A661967-8D01-4D8A-8FD0-86F83ECE6BD1}" type="slidenum">
              <a:rPr lang="en-US" smtClean="0"/>
              <a:pPr/>
              <a:t>‹#›</a:t>
            </a:fld>
            <a:endParaRPr lang="en-US" dirty="0"/>
          </a:p>
        </p:txBody>
      </p:sp>
      <p:sp>
        <p:nvSpPr>
          <p:cNvPr id="4" name="Footer Placeholder 4"/>
          <p:cNvSpPr>
            <a:spLocks noGrp="1"/>
          </p:cNvSpPr>
          <p:nvPr>
            <p:ph type="ftr" sz="quarter" idx="3"/>
          </p:nvPr>
        </p:nvSpPr>
        <p:spPr>
          <a:xfrm>
            <a:off x="923259" y="4767263"/>
            <a:ext cx="3086100" cy="274637"/>
          </a:xfrm>
          <a:prstGeom prst="rect">
            <a:avLst/>
          </a:prstGeom>
        </p:spPr>
        <p:txBody>
          <a:bodyPr vert="horz" lIns="0" tIns="45720" rIns="91440" bIns="45720" rtlCol="0" anchor="b" anchorCtr="0"/>
          <a:lstStyle>
            <a:lvl1pPr algn="ctr">
              <a:defRPr sz="1000">
                <a:solidFill>
                  <a:schemeClr val="tx1">
                    <a:tint val="75000"/>
                  </a:schemeClr>
                </a:solidFill>
              </a:defRPr>
            </a:lvl1pPr>
          </a:lstStyle>
          <a:p>
            <a:pPr algn="l"/>
            <a:r>
              <a:rPr lang="en-US" smtClean="0"/>
              <a:t>Internal Use Only</a:t>
            </a:r>
            <a:endParaRPr lang="en-US" dirty="0"/>
          </a:p>
        </p:txBody>
      </p:sp>
    </p:spTree>
    <p:extLst>
      <p:ext uri="{BB962C8B-B14F-4D97-AF65-F5344CB8AC3E}">
        <p14:creationId xmlns:p14="http://schemas.microsoft.com/office/powerpoint/2010/main" val="2428453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bwMode="auto">
          <a:xfrm>
            <a:off x="923259" y="282808"/>
            <a:ext cx="6993520"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6147" name="Rectangle 3"/>
          <p:cNvSpPr>
            <a:spLocks noGrp="1" noChangeArrowheads="1"/>
          </p:cNvSpPr>
          <p:nvPr>
            <p:ph type="body" idx="1"/>
          </p:nvPr>
        </p:nvSpPr>
        <p:spPr bwMode="auto">
          <a:xfrm>
            <a:off x="925514" y="1333500"/>
            <a:ext cx="7965823" cy="33416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Slide Number Placeholder 5"/>
          <p:cNvSpPr>
            <a:spLocks noGrp="1"/>
          </p:cNvSpPr>
          <p:nvPr>
            <p:ph type="sldNum" sz="quarter" idx="4"/>
          </p:nvPr>
        </p:nvSpPr>
        <p:spPr>
          <a:xfrm>
            <a:off x="8467725" y="4781443"/>
            <a:ext cx="557214" cy="268359"/>
          </a:xfrm>
          <a:prstGeom prst="rect">
            <a:avLst/>
          </a:prstGeom>
        </p:spPr>
        <p:txBody>
          <a:bodyPr anchor="b" anchorCtr="0"/>
          <a:lstStyle>
            <a:lvl1pPr algn="r">
              <a:defRPr sz="1200">
                <a:solidFill>
                  <a:schemeClr val="bg1">
                    <a:lumMod val="50000"/>
                  </a:schemeClr>
                </a:solidFill>
              </a:defRPr>
            </a:lvl1pPr>
          </a:lstStyle>
          <a:p>
            <a:fld id="{8A661967-8D01-4D8A-8FD0-86F83ECE6BD1}"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49899" y="244708"/>
            <a:ext cx="598588" cy="552543"/>
          </a:xfrm>
          <a:prstGeom prst="rect">
            <a:avLst/>
          </a:prstGeom>
        </p:spPr>
      </p:pic>
      <p:sp>
        <p:nvSpPr>
          <p:cNvPr id="8" name="Footer Placeholder 4"/>
          <p:cNvSpPr>
            <a:spLocks noGrp="1"/>
          </p:cNvSpPr>
          <p:nvPr>
            <p:ph type="ftr" sz="quarter" idx="3"/>
          </p:nvPr>
        </p:nvSpPr>
        <p:spPr>
          <a:xfrm>
            <a:off x="923259" y="4767263"/>
            <a:ext cx="3086100" cy="274637"/>
          </a:xfrm>
          <a:prstGeom prst="rect">
            <a:avLst/>
          </a:prstGeom>
        </p:spPr>
        <p:txBody>
          <a:bodyPr vert="horz" lIns="0" tIns="45720" rIns="91440" bIns="45720" rtlCol="0" anchor="b" anchorCtr="0"/>
          <a:lstStyle>
            <a:lvl1pPr algn="ctr">
              <a:defRPr sz="1000">
                <a:solidFill>
                  <a:schemeClr val="tx1">
                    <a:tint val="75000"/>
                  </a:schemeClr>
                </a:solidFill>
              </a:defRPr>
            </a:lvl1pPr>
          </a:lstStyle>
          <a:p>
            <a:pPr algn="l"/>
            <a:r>
              <a:rPr lang="en-US" smtClean="0"/>
              <a:t>Internal Use Only</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tiff"/><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cid:image007.jpg@01D32D37.84C06990" TargetMode="External"/><Relationship Id="rId5" Type="http://schemas.openxmlformats.org/officeDocument/2006/relationships/image" Target="../media/image12.jpeg"/><Relationship Id="rId4" Type="http://schemas.openxmlformats.org/officeDocument/2006/relationships/image" Target="cid:image006.jpg@01D32D37.84C069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246" y="270187"/>
            <a:ext cx="6153604" cy="1648422"/>
          </a:xfrm>
        </p:spPr>
        <p:txBody>
          <a:bodyPr>
            <a:normAutofit/>
          </a:bodyPr>
          <a:lstStyle/>
          <a:p>
            <a:r>
              <a:rPr lang="en-US" sz="2800" dirty="0" smtClean="0"/>
              <a:t>PDS Form Overview </a:t>
            </a:r>
            <a:r>
              <a:rPr lang="en-US" sz="2800" dirty="0"/>
              <a:t>and Instructions for </a:t>
            </a:r>
            <a:r>
              <a:rPr lang="en-US" sz="2800" dirty="0" smtClean="0"/>
              <a:t>Completing  </a:t>
            </a:r>
            <a:br>
              <a:rPr lang="en-US" sz="2800" dirty="0" smtClean="0"/>
            </a:br>
            <a:r>
              <a:rPr lang="zh-CN" altLang="en-US" sz="2800" dirty="0" smtClean="0"/>
              <a:t>包装数据表填写手册</a:t>
            </a:r>
            <a:endParaRPr lang="en-US" sz="3200" dirty="0"/>
          </a:p>
        </p:txBody>
      </p:sp>
      <p:sp>
        <p:nvSpPr>
          <p:cNvPr id="3" name="Subtitle 2"/>
          <p:cNvSpPr>
            <a:spLocks noGrp="1"/>
          </p:cNvSpPr>
          <p:nvPr>
            <p:ph type="subTitle" idx="1"/>
          </p:nvPr>
        </p:nvSpPr>
        <p:spPr>
          <a:xfrm>
            <a:off x="715662" y="2543823"/>
            <a:ext cx="5306186" cy="390867"/>
          </a:xfrm>
        </p:spPr>
        <p:txBody>
          <a:bodyPr/>
          <a:lstStyle/>
          <a:p>
            <a:r>
              <a:rPr lang="en-US" dirty="0" smtClean="0"/>
              <a:t>Cummins </a:t>
            </a:r>
            <a:r>
              <a:rPr lang="en-US" dirty="0"/>
              <a:t>Global Packaging </a:t>
            </a:r>
            <a:r>
              <a:rPr lang="en-US" dirty="0" smtClean="0"/>
              <a:t>Council</a:t>
            </a:r>
            <a:endParaRPr lang="en-US" dirty="0"/>
          </a:p>
        </p:txBody>
      </p:sp>
      <p:sp>
        <p:nvSpPr>
          <p:cNvPr id="4" name="Text Placeholder 3"/>
          <p:cNvSpPr>
            <a:spLocks noGrp="1"/>
          </p:cNvSpPr>
          <p:nvPr>
            <p:ph type="body" sz="quarter" idx="10"/>
          </p:nvPr>
        </p:nvSpPr>
        <p:spPr>
          <a:xfrm>
            <a:off x="715662" y="3111348"/>
            <a:ext cx="4634427" cy="428625"/>
          </a:xfrm>
        </p:spPr>
        <p:txBody>
          <a:bodyPr/>
          <a:lstStyle/>
          <a:p>
            <a:r>
              <a:rPr lang="en-US" dirty="0" smtClean="0"/>
              <a:t>Sep 14 2017</a:t>
            </a:r>
            <a:endParaRPr lang="en-US" dirty="0"/>
          </a:p>
        </p:txBody>
      </p:sp>
      <p:sp>
        <p:nvSpPr>
          <p:cNvPr id="5" name="Text Placeholder 4"/>
          <p:cNvSpPr>
            <a:spLocks noGrp="1"/>
          </p:cNvSpPr>
          <p:nvPr>
            <p:ph type="body" sz="quarter" idx="11"/>
          </p:nvPr>
        </p:nvSpPr>
        <p:spPr/>
        <p:txBody>
          <a:bodyPr/>
          <a:lstStyle/>
          <a:p>
            <a:r>
              <a:rPr lang="en-US" dirty="0" smtClean="0"/>
              <a:t>Internal Use Only</a:t>
            </a:r>
            <a:endParaRPr lang="en-US" dirty="0"/>
          </a:p>
        </p:txBody>
      </p:sp>
    </p:spTree>
    <p:extLst>
      <p:ext uri="{BB962C8B-B14F-4D97-AF65-F5344CB8AC3E}">
        <p14:creationId xmlns:p14="http://schemas.microsoft.com/office/powerpoint/2010/main" val="1743294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10</a:t>
            </a:fld>
            <a:endParaRPr lang="en-US" dirty="0"/>
          </a:p>
        </p:txBody>
      </p:sp>
      <p:sp>
        <p:nvSpPr>
          <p:cNvPr id="3" name="页脚占位符 2"/>
          <p:cNvSpPr>
            <a:spLocks noGrp="1"/>
          </p:cNvSpPr>
          <p:nvPr>
            <p:ph type="ftr" sz="quarter" idx="3"/>
          </p:nvPr>
        </p:nvSpPr>
        <p:spPr/>
        <p:txBody>
          <a:bodyPr/>
          <a:lstStyle/>
          <a:p>
            <a:pPr algn="l"/>
            <a:r>
              <a:rPr lang="en-US" smtClean="0"/>
              <a:t>Internal Use Only</a:t>
            </a:r>
            <a:endParaRPr lang="en-US" dirty="0"/>
          </a:p>
        </p:txBody>
      </p:sp>
      <p:pic>
        <p:nvPicPr>
          <p:cNvPr id="10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68" y="658198"/>
            <a:ext cx="4213547" cy="152863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2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59" y="2964703"/>
            <a:ext cx="1647825" cy="1524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25" name="Picture 1" descr="73a46e824b9172c6fb7b66b73d026db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190" y="2928166"/>
            <a:ext cx="1676400" cy="1524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2832342" y="2444118"/>
            <a:ext cx="18621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B without film protect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1100" b="1" dirty="0" smtClean="0">
                <a:latin typeface="Arial" panose="020B0604020202020204" pitchFamily="34" charset="0"/>
                <a:ea typeface="SimSun" panose="02010600030101010101" pitchFamily="2" charset="-122"/>
                <a:cs typeface="Arial" panose="020B0604020202020204" pitchFamily="34" charset="0"/>
              </a:rPr>
              <a:t>无缠绕膜防护</a:t>
            </a:r>
            <a:r>
              <a:rPr kumimoji="0" lang="en-US" altLang="en-US"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a:t>
            </a:r>
            <a:endParaRPr kumimoji="0" lang="en-US" altLang="en-US" sz="7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0" y="346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0" y="499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836362" y="2479093"/>
            <a:ext cx="18667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A </a:t>
            </a:r>
            <a:r>
              <a:rPr kumimoji="0" lang="en-US" altLang="zh-CN"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with</a:t>
            </a:r>
            <a:r>
              <a:rPr kumimoji="0" lang="en-US" altLang="zh-CN" sz="1100" b="1" i="0" u="none" strike="noStrike" cap="none" normalizeH="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film protect          </a:t>
            </a:r>
            <a:r>
              <a:rPr kumimoji="0" lang="zh-CN" altLang="en-US" sz="1100" b="1" i="0" u="none" strike="noStrike" cap="none" normalizeH="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有缠绕膜防护 </a:t>
            </a:r>
            <a:endParaRPr kumimoji="0" lang="en-US" altLang="en-US" sz="700" b="1" i="0" u="none" strike="noStrike" cap="none" normalizeH="0" baseline="0" dirty="0" smtClean="0">
              <a:ln>
                <a:noFill/>
              </a:ln>
              <a:solidFill>
                <a:schemeClr val="tx1"/>
              </a:solidFill>
              <a:effectLst/>
            </a:endParaRPr>
          </a:p>
        </p:txBody>
      </p:sp>
      <p:sp>
        <p:nvSpPr>
          <p:cNvPr id="12" name="Title 1"/>
          <p:cNvSpPr txBox="1">
            <a:spLocks/>
          </p:cNvSpPr>
          <p:nvPr/>
        </p:nvSpPr>
        <p:spPr>
          <a:xfrm>
            <a:off x="575108" y="44921"/>
            <a:ext cx="6266564" cy="621936"/>
          </a:xfrm>
          <a:prstGeom prst="rect">
            <a:avLst/>
          </a:prstGeom>
        </p:spPr>
        <p:txBody>
          <a:bodyPr>
            <a:no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400" kern="0" dirty="0" smtClean="0"/>
              <a:t>Method of load securement </a:t>
            </a:r>
            <a:r>
              <a:rPr lang="zh-CN" altLang="en-US" sz="2400" kern="0" dirty="0" smtClean="0"/>
              <a:t>装载防护的方式</a:t>
            </a:r>
            <a:endParaRPr lang="en-US" sz="2400" kern="0" dirty="0"/>
          </a:p>
        </p:txBody>
      </p:sp>
      <p:sp>
        <p:nvSpPr>
          <p:cNvPr id="8" name="文本框 7"/>
          <p:cNvSpPr txBox="1"/>
          <p:nvPr/>
        </p:nvSpPr>
        <p:spPr>
          <a:xfrm>
            <a:off x="5064239" y="1241875"/>
            <a:ext cx="3682093" cy="2225225"/>
          </a:xfrm>
          <a:prstGeom prst="rect">
            <a:avLst/>
          </a:prstGeom>
          <a:noFill/>
        </p:spPr>
        <p:txBody>
          <a:bodyPr wrap="square" rtlCol="0">
            <a:spAutoFit/>
          </a:bodyPr>
          <a:lstStyle/>
          <a:p>
            <a:pPr marL="285750" indent="-285750" algn="l">
              <a:buFont typeface="Wingdings" panose="05000000000000000000" pitchFamily="2" charset="2"/>
              <a:buChar char="q"/>
            </a:pPr>
            <a:r>
              <a:rPr lang="zh-CN" altLang="en-US" dirty="0" smtClean="0"/>
              <a:t>如果是“</a:t>
            </a:r>
            <a:r>
              <a:rPr lang="en-US" altLang="zh-CN" dirty="0" smtClean="0"/>
              <a:t>Primary Pack”</a:t>
            </a:r>
            <a:r>
              <a:rPr lang="zh-CN" altLang="en-US" dirty="0" smtClean="0"/>
              <a:t>，即如下</a:t>
            </a:r>
            <a:r>
              <a:rPr lang="en-US" altLang="zh-CN" dirty="0" smtClean="0"/>
              <a:t>A</a:t>
            </a:r>
            <a:r>
              <a:rPr lang="zh-CN" altLang="en-US" dirty="0" smtClean="0"/>
              <a:t>图，必须使用拉伸缠绕膜进行整体防护，</a:t>
            </a:r>
            <a:r>
              <a:rPr lang="en-US" altLang="zh-CN" dirty="0" smtClean="0"/>
              <a:t>A</a:t>
            </a:r>
            <a:r>
              <a:rPr lang="zh-CN" altLang="en-US" dirty="0" smtClean="0"/>
              <a:t>图的形式就可以选择“</a:t>
            </a:r>
            <a:r>
              <a:rPr lang="en-US" altLang="zh-CN" dirty="0" smtClean="0"/>
              <a:t>Clear </a:t>
            </a:r>
            <a:r>
              <a:rPr lang="en-US" altLang="zh-CN" dirty="0" err="1" smtClean="0"/>
              <a:t>Stretchwrap</a:t>
            </a:r>
            <a:r>
              <a:rPr lang="en-US" altLang="zh-CN" dirty="0" smtClean="0"/>
              <a:t>”</a:t>
            </a:r>
            <a:r>
              <a:rPr lang="zh-CN" altLang="en-US" dirty="0" smtClean="0"/>
              <a:t> ；</a:t>
            </a:r>
            <a:endParaRPr lang="en-US" altLang="zh-CN" dirty="0" smtClean="0"/>
          </a:p>
          <a:p>
            <a:pPr algn="l"/>
            <a:endParaRPr lang="en-US" altLang="zh-CN" dirty="0" smtClean="0"/>
          </a:p>
          <a:p>
            <a:pPr marL="285750" indent="-285750" algn="l">
              <a:buFont typeface="Wingdings" panose="05000000000000000000" pitchFamily="2" charset="2"/>
              <a:buChar char="q"/>
            </a:pPr>
            <a:r>
              <a:rPr lang="zh-CN" altLang="en-US" dirty="0" smtClean="0"/>
              <a:t>如果是“</a:t>
            </a:r>
            <a:r>
              <a:rPr lang="en-US" altLang="zh-CN" dirty="0" smtClean="0"/>
              <a:t>Bulk Pack”</a:t>
            </a:r>
            <a:r>
              <a:rPr lang="zh-CN" altLang="en-US" dirty="0" smtClean="0"/>
              <a:t>，即如下</a:t>
            </a:r>
            <a:r>
              <a:rPr lang="en-US" altLang="zh-CN" dirty="0" smtClean="0"/>
              <a:t>B</a:t>
            </a:r>
            <a:r>
              <a:rPr lang="zh-CN" altLang="en-US" dirty="0" smtClean="0"/>
              <a:t>图，拉伸缠绕膜不是必须要求。</a:t>
            </a:r>
            <a:endParaRPr lang="en-US" dirty="0" smtClean="0"/>
          </a:p>
        </p:txBody>
      </p:sp>
    </p:spTree>
    <p:extLst>
      <p:ext uri="{BB962C8B-B14F-4D97-AF65-F5344CB8AC3E}">
        <p14:creationId xmlns:p14="http://schemas.microsoft.com/office/powerpoint/2010/main" val="406525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11</a:t>
            </a:fld>
            <a:endParaRPr lang="en-US" dirty="0"/>
          </a:p>
        </p:txBody>
      </p:sp>
      <p:sp>
        <p:nvSpPr>
          <p:cNvPr id="3" name="页脚占位符 2"/>
          <p:cNvSpPr>
            <a:spLocks noGrp="1"/>
          </p:cNvSpPr>
          <p:nvPr>
            <p:ph type="ftr" sz="quarter" idx="3"/>
          </p:nvPr>
        </p:nvSpPr>
        <p:spPr/>
        <p:txBody>
          <a:bodyPr/>
          <a:lstStyle/>
          <a:p>
            <a:pPr algn="l"/>
            <a:r>
              <a:rPr lang="en-US" smtClean="0"/>
              <a:t>Internal Use Only</a:t>
            </a:r>
            <a:endParaRPr lang="en-US" dirty="0"/>
          </a:p>
        </p:txBody>
      </p:sp>
      <p:pic>
        <p:nvPicPr>
          <p:cNvPr id="4" name="图片 3"/>
          <p:cNvPicPr>
            <a:picLocks noChangeAspect="1"/>
          </p:cNvPicPr>
          <p:nvPr/>
        </p:nvPicPr>
        <p:blipFill>
          <a:blip r:embed="rId2"/>
          <a:stretch>
            <a:fillRect/>
          </a:stretch>
        </p:blipFill>
        <p:spPr>
          <a:xfrm>
            <a:off x="679027" y="1205592"/>
            <a:ext cx="1952625" cy="2552700"/>
          </a:xfrm>
          <a:prstGeom prst="rect">
            <a:avLst/>
          </a:prstGeom>
        </p:spPr>
      </p:pic>
      <p:sp>
        <p:nvSpPr>
          <p:cNvPr id="5" name="Title 1"/>
          <p:cNvSpPr txBox="1">
            <a:spLocks/>
          </p:cNvSpPr>
          <p:nvPr/>
        </p:nvSpPr>
        <p:spPr>
          <a:xfrm>
            <a:off x="622571" y="79171"/>
            <a:ext cx="6266564" cy="621936"/>
          </a:xfrm>
          <a:prstGeom prst="rect">
            <a:avLst/>
          </a:prstGeom>
        </p:spPr>
        <p:txBody>
          <a:bodyPr>
            <a:no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400" kern="0" dirty="0" smtClean="0"/>
              <a:t>Method of load securement </a:t>
            </a:r>
            <a:r>
              <a:rPr lang="zh-CN" altLang="en-US" sz="2400" kern="0" dirty="0" smtClean="0"/>
              <a:t>装载防护的方式</a:t>
            </a:r>
            <a:endParaRPr lang="en-US" sz="2400" kern="0" dirty="0"/>
          </a:p>
        </p:txBody>
      </p:sp>
      <p:sp>
        <p:nvSpPr>
          <p:cNvPr id="6" name="圆角矩形 5"/>
          <p:cNvSpPr/>
          <p:nvPr/>
        </p:nvSpPr>
        <p:spPr bwMode="auto">
          <a:xfrm>
            <a:off x="679027" y="2767693"/>
            <a:ext cx="1747980" cy="990599"/>
          </a:xfrm>
          <a:prstGeom prst="roundRect">
            <a:avLst/>
          </a:prstGeom>
          <a:noFill/>
          <a:ln w="22225"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 name="图片 6"/>
          <p:cNvPicPr>
            <a:picLocks noChangeAspect="1"/>
          </p:cNvPicPr>
          <p:nvPr/>
        </p:nvPicPr>
        <p:blipFill>
          <a:blip r:embed="rId3"/>
          <a:stretch>
            <a:fillRect/>
          </a:stretch>
        </p:blipFill>
        <p:spPr>
          <a:xfrm>
            <a:off x="2728339" y="737639"/>
            <a:ext cx="4042651" cy="2156481"/>
          </a:xfrm>
          <a:prstGeom prst="rect">
            <a:avLst/>
          </a:prstGeom>
          <a:ln w="15875">
            <a:solidFill>
              <a:schemeClr val="tx1"/>
            </a:solidFill>
          </a:ln>
        </p:spPr>
      </p:pic>
      <p:graphicFrame>
        <p:nvGraphicFramePr>
          <p:cNvPr id="8" name="表格 7"/>
          <p:cNvGraphicFramePr>
            <a:graphicFrameLocks noGrp="1"/>
          </p:cNvGraphicFramePr>
          <p:nvPr>
            <p:extLst>
              <p:ext uri="{D42A27DB-BD31-4B8C-83A1-F6EECF244321}">
                <p14:modId xmlns:p14="http://schemas.microsoft.com/office/powerpoint/2010/main" val="1219427356"/>
              </p:ext>
            </p:extLst>
          </p:nvPr>
        </p:nvGraphicFramePr>
        <p:xfrm>
          <a:off x="2728339" y="3243263"/>
          <a:ext cx="5896598" cy="1524000"/>
        </p:xfrm>
        <a:graphic>
          <a:graphicData uri="http://schemas.openxmlformats.org/drawingml/2006/table">
            <a:tbl>
              <a:tblPr>
                <a:tableStyleId>{5C22544A-7EE6-4342-B048-85BDC9FD1C3A}</a:tableStyleId>
              </a:tblPr>
              <a:tblGrid>
                <a:gridCol w="621019"/>
                <a:gridCol w="5275579"/>
              </a:tblGrid>
              <a:tr h="381000">
                <a:tc>
                  <a:txBody>
                    <a:bodyPr/>
                    <a:lstStyle/>
                    <a:p>
                      <a:pPr algn="l" fontAlgn="ctr"/>
                      <a:r>
                        <a:rPr lang="en-US" sz="1100" b="0" i="0" u="none" strike="noStrike" dirty="0">
                          <a:solidFill>
                            <a:srgbClr val="000000"/>
                          </a:solidFill>
                          <a:effectLst/>
                          <a:latin typeface="Calibri" panose="020F0502020204030204" pitchFamily="34" charset="0"/>
                        </a:rPr>
                        <a:t>5.7.2.2.b</a:t>
                      </a:r>
                    </a:p>
                  </a:txBody>
                  <a:tcPr marL="0" marR="0" marT="0" marB="0" anchor="ctr"/>
                </a:tc>
                <a:tc>
                  <a:txBody>
                    <a:bodyPr/>
                    <a:lstStyle/>
                    <a:p>
                      <a:pPr algn="l" fontAlgn="ctr"/>
                      <a:r>
                        <a:rPr lang="en-US" sz="800" b="1" i="0" u="none" strike="noStrike" dirty="0">
                          <a:solidFill>
                            <a:schemeClr val="tx1"/>
                          </a:solidFill>
                          <a:effectLst/>
                          <a:latin typeface="Calibri" panose="020F0502020204030204" pitchFamily="34" charset="0"/>
                        </a:rPr>
                        <a:t>Deck boards thickness &gt;= 0.5 in (13mm)</a:t>
                      </a:r>
                      <a:r>
                        <a:rPr lang="zh-CN" altLang="en-US" sz="800" b="1" i="0" u="none" strike="noStrike" dirty="0">
                          <a:solidFill>
                            <a:schemeClr val="tx1"/>
                          </a:solidFill>
                          <a:effectLst/>
                          <a:latin typeface="Calibri" panose="020F0502020204030204" pitchFamily="34" charset="0"/>
                        </a:rPr>
                        <a:t>木托盘的条形面板的厚度必须大于</a:t>
                      </a:r>
                      <a:r>
                        <a:rPr lang="en-US" altLang="zh-CN" sz="800" b="1" i="0" u="none" strike="noStrike" dirty="0">
                          <a:solidFill>
                            <a:schemeClr val="tx1"/>
                          </a:solidFill>
                          <a:effectLst/>
                          <a:latin typeface="Calibri" panose="020F0502020204030204" pitchFamily="34" charset="0"/>
                        </a:rPr>
                        <a:t>13</a:t>
                      </a:r>
                      <a:r>
                        <a:rPr lang="en-US" sz="800" b="1" i="0" u="none" strike="noStrike" dirty="0">
                          <a:solidFill>
                            <a:schemeClr val="tx1"/>
                          </a:solidFill>
                          <a:effectLst/>
                          <a:latin typeface="Calibri" panose="020F0502020204030204" pitchFamily="34" charset="0"/>
                        </a:rPr>
                        <a:t>mm</a:t>
                      </a:r>
                    </a:p>
                  </a:txBody>
                  <a:tcPr marL="0" marR="0" marT="0" marB="0" anchor="ctr"/>
                </a:tc>
              </a:tr>
              <a:tr h="381000">
                <a:tc>
                  <a:txBody>
                    <a:bodyPr/>
                    <a:lstStyle/>
                    <a:p>
                      <a:pPr algn="l" fontAlgn="ctr"/>
                      <a:r>
                        <a:rPr lang="en-US" sz="1100" b="0" i="0" u="none" strike="noStrike">
                          <a:solidFill>
                            <a:srgbClr val="000000"/>
                          </a:solidFill>
                          <a:effectLst/>
                          <a:latin typeface="Calibri" panose="020F0502020204030204" pitchFamily="34" charset="0"/>
                        </a:rPr>
                        <a:t>5.7.2.2.c</a:t>
                      </a:r>
                    </a:p>
                  </a:txBody>
                  <a:tcPr marL="0" marR="0" marT="0" marB="0" anchor="ctr"/>
                </a:tc>
                <a:tc>
                  <a:txBody>
                    <a:bodyPr/>
                    <a:lstStyle/>
                    <a:p>
                      <a:pPr algn="l" fontAlgn="ctr"/>
                      <a:r>
                        <a:rPr lang="en-US" sz="800" b="1" i="0" u="none" strike="noStrike" dirty="0">
                          <a:solidFill>
                            <a:schemeClr val="tx1"/>
                          </a:solidFill>
                          <a:effectLst/>
                          <a:latin typeface="Calibri" panose="020F0502020204030204" pitchFamily="34" charset="0"/>
                        </a:rPr>
                        <a:t>Open space between top deck boards &lt; 3in (76.2mm)</a:t>
                      </a:r>
                      <a:r>
                        <a:rPr lang="zh-CN" altLang="en-US" sz="800" b="1" i="0" u="none" strike="noStrike" dirty="0">
                          <a:solidFill>
                            <a:schemeClr val="tx1"/>
                          </a:solidFill>
                          <a:effectLst/>
                          <a:latin typeface="Calibri" panose="020F0502020204030204" pitchFamily="34" charset="0"/>
                        </a:rPr>
                        <a:t>木托盘的条形面板之间的空隙不能超过</a:t>
                      </a:r>
                      <a:r>
                        <a:rPr lang="en-US" altLang="zh-CN" sz="800" b="1" i="0" u="none" strike="noStrike" dirty="0">
                          <a:solidFill>
                            <a:schemeClr val="tx1"/>
                          </a:solidFill>
                          <a:effectLst/>
                          <a:latin typeface="Calibri" panose="020F0502020204030204" pitchFamily="34" charset="0"/>
                        </a:rPr>
                        <a:t>76.2</a:t>
                      </a:r>
                      <a:r>
                        <a:rPr lang="en-US" sz="800" b="1" i="0" u="none" strike="noStrike" dirty="0">
                          <a:solidFill>
                            <a:schemeClr val="tx1"/>
                          </a:solidFill>
                          <a:effectLst/>
                          <a:latin typeface="Calibri" panose="020F0502020204030204" pitchFamily="34" charset="0"/>
                        </a:rPr>
                        <a:t>mm</a:t>
                      </a:r>
                    </a:p>
                  </a:txBody>
                  <a:tcPr marL="0" marR="0" marT="0" marB="0" anchor="ctr"/>
                </a:tc>
              </a:tr>
              <a:tr h="381000">
                <a:tc>
                  <a:txBody>
                    <a:bodyPr/>
                    <a:lstStyle/>
                    <a:p>
                      <a:pPr algn="l" fontAlgn="ctr"/>
                      <a:r>
                        <a:rPr lang="en-US" sz="1100" u="none" strike="noStrike" dirty="0">
                          <a:effectLst/>
                        </a:rPr>
                        <a:t>5.10.1.a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800" b="1" u="none" strike="noStrike" dirty="0">
                          <a:solidFill>
                            <a:schemeClr val="tx1"/>
                          </a:solidFill>
                          <a:effectLst/>
                        </a:rPr>
                        <a:t>Unit load safely stack up to 100 in(2540mm) in dynamic (in transit) and stable level plane (like freight)</a:t>
                      </a:r>
                      <a:br>
                        <a:rPr lang="en-US" sz="800" b="1" u="none" strike="noStrike" dirty="0">
                          <a:solidFill>
                            <a:schemeClr val="tx1"/>
                          </a:solidFill>
                          <a:effectLst/>
                        </a:rPr>
                      </a:br>
                      <a:r>
                        <a:rPr lang="zh-CN" altLang="en-US" sz="800" b="1" u="none" strike="noStrike" dirty="0">
                          <a:solidFill>
                            <a:schemeClr val="tx1"/>
                          </a:solidFill>
                          <a:effectLst/>
                        </a:rPr>
                        <a:t>在运输的环境中，一装载单位的高度应该控制在</a:t>
                      </a:r>
                      <a:r>
                        <a:rPr lang="en-US" altLang="zh-CN" sz="800" b="1" u="none" strike="noStrike" dirty="0">
                          <a:solidFill>
                            <a:schemeClr val="tx1"/>
                          </a:solidFill>
                          <a:effectLst/>
                        </a:rPr>
                        <a:t>2.5</a:t>
                      </a:r>
                      <a:r>
                        <a:rPr lang="zh-CN" altLang="en-US" sz="800" b="1" u="none" strike="noStrike" dirty="0">
                          <a:solidFill>
                            <a:schemeClr val="tx1"/>
                          </a:solidFill>
                          <a:effectLst/>
                        </a:rPr>
                        <a:t>米之下，并且包装底角在一平面，整体包装重心平稳</a:t>
                      </a:r>
                      <a:endParaRPr lang="zh-CN" altLang="en-US" sz="800" b="1" i="0" u="none" strike="noStrike" dirty="0">
                        <a:solidFill>
                          <a:schemeClr val="tx1"/>
                        </a:solidFill>
                        <a:effectLst/>
                        <a:latin typeface="Calibri" panose="020F0502020204030204" pitchFamily="34" charset="0"/>
                      </a:endParaRPr>
                    </a:p>
                  </a:txBody>
                  <a:tcPr marL="0" marR="0" marT="0" marB="0" anchor="ctr"/>
                </a:tc>
              </a:tr>
              <a:tr h="381000">
                <a:tc>
                  <a:txBody>
                    <a:bodyPr/>
                    <a:lstStyle/>
                    <a:p>
                      <a:pPr algn="l" fontAlgn="ctr"/>
                      <a:r>
                        <a:rPr lang="en-US" sz="1100" u="none" strike="noStrike" dirty="0">
                          <a:effectLst/>
                        </a:rPr>
                        <a:t>5.10.1.b</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800" b="1" u="none" strike="noStrike" dirty="0">
                          <a:solidFill>
                            <a:schemeClr val="tx1"/>
                          </a:solidFill>
                          <a:effectLst/>
                        </a:rPr>
                        <a:t>Unit load safely stack up to 126 in (3200mm) in static environment (WH)</a:t>
                      </a:r>
                      <a:br>
                        <a:rPr lang="en-US" sz="800" b="1" u="none" strike="noStrike" dirty="0">
                          <a:solidFill>
                            <a:schemeClr val="tx1"/>
                          </a:solidFill>
                          <a:effectLst/>
                        </a:rPr>
                      </a:br>
                      <a:r>
                        <a:rPr lang="zh-CN" altLang="en-US" sz="800" b="1" u="none" strike="noStrike" dirty="0">
                          <a:solidFill>
                            <a:schemeClr val="tx1"/>
                          </a:solidFill>
                          <a:effectLst/>
                        </a:rPr>
                        <a:t>在仓库的储存环境中，可以静态堆垛三层或者总高度不能超过</a:t>
                      </a:r>
                      <a:r>
                        <a:rPr lang="en-US" altLang="zh-CN" sz="800" b="1" u="none" strike="noStrike" dirty="0">
                          <a:solidFill>
                            <a:schemeClr val="tx1"/>
                          </a:solidFill>
                          <a:effectLst/>
                        </a:rPr>
                        <a:t>3.2</a:t>
                      </a:r>
                      <a:r>
                        <a:rPr lang="zh-CN" altLang="en-US" sz="800" b="1" u="none" strike="noStrike" dirty="0">
                          <a:solidFill>
                            <a:schemeClr val="tx1"/>
                          </a:solidFill>
                          <a:effectLst/>
                        </a:rPr>
                        <a:t>米</a:t>
                      </a:r>
                      <a:endParaRPr lang="zh-CN" altLang="en-US" sz="800" b="1" i="0" u="none" strike="noStrike" dirty="0">
                        <a:solidFill>
                          <a:schemeClr val="tx1"/>
                        </a:solidFill>
                        <a:effectLst/>
                        <a:latin typeface="Calibri" panose="020F0502020204030204" pitchFamily="34" charset="0"/>
                      </a:endParaRPr>
                    </a:p>
                  </a:txBody>
                  <a:tcPr marL="0" marR="0" marT="0" marB="0" anchor="ctr"/>
                </a:tc>
              </a:tr>
            </a:tbl>
          </a:graphicData>
        </a:graphic>
      </p:graphicFrame>
      <p:cxnSp>
        <p:nvCxnSpPr>
          <p:cNvPr id="10" name="直接箭头连接符 9"/>
          <p:cNvCxnSpPr/>
          <p:nvPr/>
        </p:nvCxnSpPr>
        <p:spPr bwMode="auto">
          <a:xfrm flipV="1">
            <a:off x="2466309" y="2204815"/>
            <a:ext cx="262030" cy="914401"/>
          </a:xfrm>
          <a:prstGeom prst="straightConnector1">
            <a:avLst/>
          </a:prstGeom>
          <a:solidFill>
            <a:srgbClr val="C0C0C0"/>
          </a:solidFill>
          <a:ln w="31750" cap="flat" cmpd="sng" algn="ctr">
            <a:solidFill>
              <a:schemeClr val="tx1"/>
            </a:solidFill>
            <a:prstDash val="solid"/>
            <a:round/>
            <a:headEnd type="none" w="med" len="med"/>
            <a:tailEnd type="triangle"/>
          </a:ln>
          <a:effectLst/>
        </p:spPr>
      </p:cxnSp>
      <p:cxnSp>
        <p:nvCxnSpPr>
          <p:cNvPr id="13" name="直接箭头连接符 12"/>
          <p:cNvCxnSpPr/>
          <p:nvPr/>
        </p:nvCxnSpPr>
        <p:spPr bwMode="auto">
          <a:xfrm flipH="1">
            <a:off x="5165932" y="2868300"/>
            <a:ext cx="589372" cy="428289"/>
          </a:xfrm>
          <a:prstGeom prst="straightConnector1">
            <a:avLst/>
          </a:prstGeom>
          <a:solidFill>
            <a:srgbClr val="C0C0C0"/>
          </a:solidFill>
          <a:ln w="31750" cap="flat" cmpd="sng" algn="ctr">
            <a:solidFill>
              <a:schemeClr val="tx1"/>
            </a:solidFill>
            <a:prstDash val="solid"/>
            <a:round/>
            <a:headEnd type="none" w="med" len="med"/>
            <a:tailEnd type="triangle"/>
          </a:ln>
          <a:effectLst/>
        </p:spPr>
      </p:cxnSp>
      <p:pic>
        <p:nvPicPr>
          <p:cNvPr id="16" name="图片 15"/>
          <p:cNvPicPr>
            <a:picLocks noChangeAspect="1"/>
          </p:cNvPicPr>
          <p:nvPr/>
        </p:nvPicPr>
        <p:blipFill>
          <a:blip r:embed="rId4"/>
          <a:stretch>
            <a:fillRect/>
          </a:stretch>
        </p:blipFill>
        <p:spPr>
          <a:xfrm>
            <a:off x="6867677" y="1501074"/>
            <a:ext cx="2254865" cy="1354407"/>
          </a:xfrm>
          <a:prstGeom prst="rect">
            <a:avLst/>
          </a:prstGeom>
          <a:ln w="15875">
            <a:solidFill>
              <a:schemeClr val="tx1"/>
            </a:solidFill>
          </a:ln>
        </p:spPr>
      </p:pic>
      <p:cxnSp>
        <p:nvCxnSpPr>
          <p:cNvPr id="20" name="直接箭头连接符 19"/>
          <p:cNvCxnSpPr/>
          <p:nvPr/>
        </p:nvCxnSpPr>
        <p:spPr bwMode="auto">
          <a:xfrm>
            <a:off x="7730189" y="2221007"/>
            <a:ext cx="205099" cy="0"/>
          </a:xfrm>
          <a:prstGeom prst="straightConnector1">
            <a:avLst/>
          </a:prstGeom>
          <a:solidFill>
            <a:srgbClr val="C0C0C0"/>
          </a:solidFill>
          <a:ln w="15875" cap="flat" cmpd="sng" algn="ctr">
            <a:solidFill>
              <a:schemeClr val="tx1"/>
            </a:solidFill>
            <a:prstDash val="solid"/>
            <a:round/>
            <a:headEnd type="triangle"/>
            <a:tailEnd type="triangle"/>
          </a:ln>
          <a:effectLst/>
        </p:spPr>
      </p:cxnSp>
      <p:cxnSp>
        <p:nvCxnSpPr>
          <p:cNvPr id="21" name="直接箭头连接符 20"/>
          <p:cNvCxnSpPr/>
          <p:nvPr/>
        </p:nvCxnSpPr>
        <p:spPr bwMode="auto">
          <a:xfrm>
            <a:off x="7725010" y="2349298"/>
            <a:ext cx="5179" cy="220853"/>
          </a:xfrm>
          <a:prstGeom prst="straightConnector1">
            <a:avLst/>
          </a:prstGeom>
          <a:solidFill>
            <a:srgbClr val="C0C0C0"/>
          </a:solidFill>
          <a:ln w="15875" cap="flat" cmpd="sng" algn="ctr">
            <a:solidFill>
              <a:schemeClr val="tx1"/>
            </a:solidFill>
            <a:prstDash val="solid"/>
            <a:round/>
            <a:headEnd type="triangle"/>
            <a:tailEnd type="triangle"/>
          </a:ln>
          <a:effectLst/>
        </p:spPr>
      </p:cxnSp>
      <p:sp>
        <p:nvSpPr>
          <p:cNvPr id="24" name="文本框 23"/>
          <p:cNvSpPr txBox="1"/>
          <p:nvPr/>
        </p:nvSpPr>
        <p:spPr>
          <a:xfrm>
            <a:off x="7089254" y="1879302"/>
            <a:ext cx="743484" cy="369332"/>
          </a:xfrm>
          <a:prstGeom prst="rect">
            <a:avLst/>
          </a:prstGeom>
          <a:noFill/>
        </p:spPr>
        <p:txBody>
          <a:bodyPr wrap="square" rtlCol="0">
            <a:spAutoFit/>
          </a:bodyPr>
          <a:lstStyle/>
          <a:p>
            <a:pPr algn="l"/>
            <a:r>
              <a:rPr lang="zh-CN" altLang="en-US" sz="600" b="1" dirty="0">
                <a:latin typeface="Calibri" panose="020F0502020204030204" pitchFamily="34" charset="0"/>
              </a:rPr>
              <a:t>木托盘的条形面板之间的空隙不能超过</a:t>
            </a:r>
            <a:r>
              <a:rPr lang="en-US" altLang="zh-CN" sz="600" b="1" dirty="0">
                <a:latin typeface="Calibri" panose="020F0502020204030204" pitchFamily="34" charset="0"/>
              </a:rPr>
              <a:t>76.2</a:t>
            </a:r>
            <a:r>
              <a:rPr lang="en-US" sz="600" b="1" dirty="0">
                <a:latin typeface="Calibri" panose="020F0502020204030204" pitchFamily="34" charset="0"/>
              </a:rPr>
              <a:t>mm</a:t>
            </a:r>
            <a:endParaRPr lang="en-US" sz="600" dirty="0" smtClean="0"/>
          </a:p>
        </p:txBody>
      </p:sp>
      <p:sp>
        <p:nvSpPr>
          <p:cNvPr id="25" name="文本框 24"/>
          <p:cNvSpPr txBox="1"/>
          <p:nvPr/>
        </p:nvSpPr>
        <p:spPr>
          <a:xfrm>
            <a:off x="6981526" y="2340244"/>
            <a:ext cx="743484" cy="369332"/>
          </a:xfrm>
          <a:prstGeom prst="rect">
            <a:avLst/>
          </a:prstGeom>
          <a:noFill/>
        </p:spPr>
        <p:txBody>
          <a:bodyPr wrap="square" rtlCol="0">
            <a:spAutoFit/>
          </a:bodyPr>
          <a:lstStyle/>
          <a:p>
            <a:pPr algn="l"/>
            <a:r>
              <a:rPr lang="zh-CN" altLang="en-US" sz="600" b="1" dirty="0">
                <a:latin typeface="Calibri" panose="020F0502020204030204" pitchFamily="34" charset="0"/>
              </a:rPr>
              <a:t>木托盘的条形面板的厚度必须大于</a:t>
            </a:r>
            <a:r>
              <a:rPr lang="en-US" altLang="zh-CN" sz="600" b="1" dirty="0">
                <a:latin typeface="Calibri" panose="020F0502020204030204" pitchFamily="34" charset="0"/>
              </a:rPr>
              <a:t>13</a:t>
            </a:r>
            <a:r>
              <a:rPr lang="en-US" sz="600" b="1" dirty="0">
                <a:latin typeface="Calibri" panose="020F0502020204030204" pitchFamily="34" charset="0"/>
              </a:rPr>
              <a:t>mm</a:t>
            </a:r>
            <a:endParaRPr lang="en-US" sz="500" dirty="0" smtClean="0"/>
          </a:p>
        </p:txBody>
      </p:sp>
    </p:spTree>
    <p:extLst>
      <p:ext uri="{BB962C8B-B14F-4D97-AF65-F5344CB8AC3E}">
        <p14:creationId xmlns:p14="http://schemas.microsoft.com/office/powerpoint/2010/main" val="333773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90" y="15163"/>
            <a:ext cx="4797744" cy="876500"/>
          </a:xfrm>
        </p:spPr>
        <p:txBody>
          <a:bodyPr>
            <a:normAutofit/>
          </a:bodyPr>
          <a:lstStyle/>
          <a:p>
            <a:r>
              <a:rPr lang="en-US" sz="1300" dirty="0"/>
              <a:t>PSDS Packaging Data Section (Primary Pack)</a:t>
            </a:r>
            <a:br>
              <a:rPr lang="en-US" sz="1300" dirty="0"/>
            </a:br>
            <a:r>
              <a:rPr lang="en-US" sz="1300" dirty="0"/>
              <a:t>Example of Packaging Data entry for a Primary Container </a:t>
            </a:r>
            <a:r>
              <a:rPr lang="en-US" sz="1300" dirty="0" smtClean="0"/>
              <a:t/>
            </a:r>
            <a:br>
              <a:rPr lang="en-US" sz="1300" dirty="0" smtClean="0"/>
            </a:br>
            <a:r>
              <a:rPr lang="en-US" sz="1300" dirty="0" smtClean="0"/>
              <a:t>PSDS </a:t>
            </a:r>
            <a:r>
              <a:rPr lang="zh-CN" altLang="en-US" sz="1300" dirty="0" smtClean="0"/>
              <a:t>包装方案表（分级包装）</a:t>
            </a:r>
            <a:r>
              <a:rPr lang="en-US" altLang="zh-CN" sz="1300" dirty="0" smtClean="0"/>
              <a:t/>
            </a:r>
            <a:br>
              <a:rPr lang="en-US" altLang="zh-CN" sz="1300" dirty="0" smtClean="0"/>
            </a:br>
            <a:r>
              <a:rPr lang="zh-CN" altLang="en-US" sz="1300" dirty="0" smtClean="0"/>
              <a:t>一级包装箱信息输入案例</a:t>
            </a:r>
            <a:endParaRPr lang="en-US" sz="1800" dirty="0"/>
          </a:p>
        </p:txBody>
      </p:sp>
      <p:sp>
        <p:nvSpPr>
          <p:cNvPr id="6" name="Line Callout 1 5"/>
          <p:cNvSpPr/>
          <p:nvPr/>
        </p:nvSpPr>
        <p:spPr bwMode="auto">
          <a:xfrm>
            <a:off x="7470330" y="982424"/>
            <a:ext cx="1554609" cy="1009662"/>
          </a:xfrm>
          <a:prstGeom prst="borderCallout1">
            <a:avLst>
              <a:gd name="adj1" fmla="val 48204"/>
              <a:gd name="adj2" fmla="val 891"/>
              <a:gd name="adj3" fmla="val 98242"/>
              <a:gd name="adj4" fmla="val -2046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825" dirty="0"/>
              <a:t>Primary containers per layer and the number  of layers of primary containers that would be on your unit load would be entered here </a:t>
            </a:r>
            <a:endParaRPr lang="en-US" sz="825" dirty="0" smtClean="0"/>
          </a:p>
          <a:p>
            <a:pPr algn="l" defTabSz="685800">
              <a:spcBef>
                <a:spcPct val="0"/>
              </a:spcBef>
              <a:buClrTx/>
            </a:pPr>
            <a:r>
              <a:rPr lang="zh-CN" altLang="en-US" sz="825" dirty="0" smtClean="0"/>
              <a:t>请在此输入每层小箱子的数量和托盘上一级包装的层数</a:t>
            </a:r>
            <a:r>
              <a:rPr lang="en-US" sz="825" dirty="0" smtClean="0"/>
              <a:t>                                                                                                                </a:t>
            </a:r>
            <a:r>
              <a:rPr lang="en-US" sz="825" dirty="0"/>
              <a:t>.</a:t>
            </a:r>
          </a:p>
        </p:txBody>
      </p:sp>
      <p:pic>
        <p:nvPicPr>
          <p:cNvPr id="8" name="Picture 7"/>
          <p:cNvPicPr>
            <a:picLocks noChangeAspect="1"/>
          </p:cNvPicPr>
          <p:nvPr/>
        </p:nvPicPr>
        <p:blipFill>
          <a:blip r:embed="rId2"/>
          <a:stretch>
            <a:fillRect/>
          </a:stretch>
        </p:blipFill>
        <p:spPr>
          <a:xfrm>
            <a:off x="6309361" y="4209098"/>
            <a:ext cx="96635" cy="102870"/>
          </a:xfrm>
          <a:prstGeom prst="rect">
            <a:avLst/>
          </a:prstGeom>
        </p:spPr>
      </p:pic>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1836" y="1215922"/>
            <a:ext cx="1281991" cy="1423885"/>
          </a:xfrm>
          <a:prstGeom prst="rect">
            <a:avLst/>
          </a:prstGeom>
          <a:ln w="15875">
            <a:solidFill>
              <a:schemeClr val="tx1"/>
            </a:solidFill>
          </a:ln>
        </p:spPr>
      </p:pic>
      <p:sp>
        <p:nvSpPr>
          <p:cNvPr id="5" name="文本框 4"/>
          <p:cNvSpPr txBox="1"/>
          <p:nvPr/>
        </p:nvSpPr>
        <p:spPr>
          <a:xfrm>
            <a:off x="640889" y="2568860"/>
            <a:ext cx="1542661" cy="743280"/>
          </a:xfrm>
          <a:prstGeom prst="rect">
            <a:avLst/>
          </a:prstGeom>
          <a:noFill/>
        </p:spPr>
        <p:txBody>
          <a:bodyPr wrap="square" rtlCol="0">
            <a:spAutoFit/>
          </a:bodyPr>
          <a:lstStyle/>
          <a:p>
            <a:pPr algn="l"/>
            <a:r>
              <a:rPr lang="zh-CN" altLang="en-US" sz="900" dirty="0" smtClean="0"/>
              <a:t>如上图片为</a:t>
            </a:r>
            <a:endParaRPr lang="en-US" altLang="zh-CN" sz="900" dirty="0" smtClean="0"/>
          </a:p>
          <a:p>
            <a:pPr algn="l"/>
            <a:r>
              <a:rPr lang="zh-CN" altLang="en-US" sz="900" dirty="0" smtClean="0"/>
              <a:t>“</a:t>
            </a:r>
            <a:r>
              <a:rPr lang="en-US" altLang="zh-CN" sz="900" b="1" dirty="0" smtClean="0">
                <a:solidFill>
                  <a:srgbClr val="FF0000"/>
                </a:solidFill>
              </a:rPr>
              <a:t>Primary Pack”</a:t>
            </a:r>
            <a:r>
              <a:rPr lang="en-US" altLang="zh-CN" sz="900" dirty="0" smtClean="0"/>
              <a:t> </a:t>
            </a:r>
          </a:p>
          <a:p>
            <a:pPr algn="l"/>
            <a:r>
              <a:rPr lang="en-US" sz="900" dirty="0" smtClean="0"/>
              <a:t>(</a:t>
            </a:r>
            <a:r>
              <a:rPr lang="zh-CN" altLang="en-US" sz="900" dirty="0" smtClean="0"/>
              <a:t>即由若干独立包装组成的运输包装单元</a:t>
            </a:r>
            <a:r>
              <a:rPr lang="en-US" altLang="zh-CN" sz="900" dirty="0" smtClean="0"/>
              <a:t>- </a:t>
            </a:r>
            <a:r>
              <a:rPr lang="zh-CN" altLang="en-US" sz="900" dirty="0" smtClean="0"/>
              <a:t>一级包装）</a:t>
            </a:r>
            <a:endParaRPr lang="en-US" sz="900" dirty="0" smtClean="0"/>
          </a:p>
        </p:txBody>
      </p:sp>
      <p:sp>
        <p:nvSpPr>
          <p:cNvPr id="11" name="灯片编号占位符 10"/>
          <p:cNvSpPr>
            <a:spLocks noGrp="1"/>
          </p:cNvSpPr>
          <p:nvPr>
            <p:ph type="sldNum" sz="quarter" idx="4"/>
          </p:nvPr>
        </p:nvSpPr>
        <p:spPr/>
        <p:txBody>
          <a:bodyPr/>
          <a:lstStyle/>
          <a:p>
            <a:fld id="{8A661967-8D01-4D8A-8FD0-86F83ECE6BD1}" type="slidenum">
              <a:rPr lang="en-US" smtClean="0"/>
              <a:pPr/>
              <a:t>12</a:t>
            </a:fld>
            <a:endParaRPr lang="en-US" dirty="0"/>
          </a:p>
        </p:txBody>
      </p:sp>
      <p:pic>
        <p:nvPicPr>
          <p:cNvPr id="12" name="图片 11"/>
          <p:cNvPicPr>
            <a:picLocks noChangeAspect="1"/>
          </p:cNvPicPr>
          <p:nvPr/>
        </p:nvPicPr>
        <p:blipFill>
          <a:blip r:embed="rId4"/>
          <a:stretch>
            <a:fillRect/>
          </a:stretch>
        </p:blipFill>
        <p:spPr>
          <a:xfrm>
            <a:off x="2183549" y="1424324"/>
            <a:ext cx="4857381" cy="3342939"/>
          </a:xfrm>
          <a:prstGeom prst="rect">
            <a:avLst/>
          </a:prstGeom>
        </p:spPr>
      </p:pic>
      <p:sp>
        <p:nvSpPr>
          <p:cNvPr id="14" name="Line Callout 1 5"/>
          <p:cNvSpPr/>
          <p:nvPr/>
        </p:nvSpPr>
        <p:spPr bwMode="auto">
          <a:xfrm>
            <a:off x="6738039" y="481694"/>
            <a:ext cx="732291" cy="451804"/>
          </a:xfrm>
          <a:prstGeom prst="borderCallout1">
            <a:avLst>
              <a:gd name="adj1" fmla="val 48204"/>
              <a:gd name="adj2" fmla="val 891"/>
              <a:gd name="adj3" fmla="val 287584"/>
              <a:gd name="adj4" fmla="val 2210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zh-CN" altLang="en-US" sz="825" dirty="0" smtClean="0"/>
              <a:t>一级包装里零件的个数</a:t>
            </a:r>
            <a:r>
              <a:rPr lang="en-US" sz="825" dirty="0" smtClean="0"/>
              <a:t>.</a:t>
            </a:r>
            <a:endParaRPr lang="en-US" sz="825" dirty="0"/>
          </a:p>
        </p:txBody>
      </p:sp>
      <p:sp>
        <p:nvSpPr>
          <p:cNvPr id="15" name="Oval 6"/>
          <p:cNvSpPr/>
          <p:nvPr/>
        </p:nvSpPr>
        <p:spPr bwMode="auto">
          <a:xfrm>
            <a:off x="6625285" y="1884060"/>
            <a:ext cx="591569" cy="216052"/>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endParaRPr lang="en-US"/>
          </a:p>
        </p:txBody>
      </p:sp>
      <p:sp>
        <p:nvSpPr>
          <p:cNvPr id="16" name="Line Callout 1 5"/>
          <p:cNvSpPr/>
          <p:nvPr/>
        </p:nvSpPr>
        <p:spPr bwMode="auto">
          <a:xfrm>
            <a:off x="7735434" y="3312140"/>
            <a:ext cx="1196295" cy="443432"/>
          </a:xfrm>
          <a:prstGeom prst="borderCallout1">
            <a:avLst>
              <a:gd name="adj1" fmla="val 48204"/>
              <a:gd name="adj2" fmla="val 891"/>
              <a:gd name="adj3" fmla="val 160808"/>
              <a:gd name="adj4" fmla="val -182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zh-CN" altLang="en-US" sz="1100" dirty="0" smtClean="0"/>
              <a:t>请放置一级包装的图片！</a:t>
            </a:r>
            <a:endParaRPr lang="en-US" sz="1100" dirty="0"/>
          </a:p>
        </p:txBody>
      </p:sp>
    </p:spTree>
    <p:extLst>
      <p:ext uri="{BB962C8B-B14F-4D97-AF65-F5344CB8AC3E}">
        <p14:creationId xmlns:p14="http://schemas.microsoft.com/office/powerpoint/2010/main" val="26913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499814" y="1182343"/>
            <a:ext cx="5915771" cy="2401890"/>
          </a:xfrm>
          <a:prstGeom prst="rect">
            <a:avLst/>
          </a:prstGeom>
        </p:spPr>
      </p:pic>
      <p:sp>
        <p:nvSpPr>
          <p:cNvPr id="2" name="Title 1"/>
          <p:cNvSpPr>
            <a:spLocks noGrp="1"/>
          </p:cNvSpPr>
          <p:nvPr>
            <p:ph type="title"/>
          </p:nvPr>
        </p:nvSpPr>
        <p:spPr>
          <a:xfrm>
            <a:off x="651958" y="59677"/>
            <a:ext cx="7263743" cy="667940"/>
          </a:xfrm>
        </p:spPr>
        <p:txBody>
          <a:bodyPr>
            <a:noAutofit/>
          </a:bodyPr>
          <a:lstStyle/>
          <a:p>
            <a:r>
              <a:rPr lang="en-US" sz="1600" dirty="0" smtClean="0"/>
              <a:t>PSDS Cummins Contact Info, Approval Signoff and AIAG Shipping Label </a:t>
            </a:r>
            <a:br>
              <a:rPr lang="en-US" sz="1600" dirty="0" smtClean="0"/>
            </a:br>
            <a:r>
              <a:rPr lang="en-US" sz="1600" dirty="0" smtClean="0"/>
              <a:t>PSDS </a:t>
            </a:r>
            <a:r>
              <a:rPr lang="zh-CN" altLang="en-US" sz="1600" dirty="0" smtClean="0"/>
              <a:t>康明斯联系联系信息，批准签署和</a:t>
            </a:r>
            <a:r>
              <a:rPr lang="en-US" altLang="zh-CN" sz="1600" dirty="0" smtClean="0"/>
              <a:t>AIAG </a:t>
            </a:r>
            <a:r>
              <a:rPr lang="zh-CN" altLang="en-US" sz="1600" dirty="0" smtClean="0"/>
              <a:t>发运标签</a:t>
            </a:r>
            <a:endParaRPr lang="en-US" sz="1600" dirty="0"/>
          </a:p>
        </p:txBody>
      </p:sp>
      <p:sp>
        <p:nvSpPr>
          <p:cNvPr id="6" name="Line Callout 1 5"/>
          <p:cNvSpPr/>
          <p:nvPr/>
        </p:nvSpPr>
        <p:spPr bwMode="auto">
          <a:xfrm>
            <a:off x="79141" y="2079886"/>
            <a:ext cx="2114550" cy="971550"/>
          </a:xfrm>
          <a:prstGeom prst="borderCallout1">
            <a:avLst>
              <a:gd name="adj1" fmla="val 45528"/>
              <a:gd name="adj2" fmla="val 100198"/>
              <a:gd name="adj3" fmla="val -55429"/>
              <a:gd name="adj4" fmla="val 17551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a:r>
              <a:rPr lang="en-US" sz="700" dirty="0"/>
              <a:t>Enter the Cummins receiving plant </a:t>
            </a:r>
            <a:r>
              <a:rPr lang="en-US" sz="700" dirty="0" smtClean="0"/>
              <a:t>address</a:t>
            </a:r>
            <a:r>
              <a:rPr lang="en-US" sz="700" dirty="0"/>
              <a:t>, </a:t>
            </a:r>
            <a:r>
              <a:rPr lang="en-US" sz="700" dirty="0" smtClean="0"/>
              <a:t>site packaging </a:t>
            </a:r>
            <a:r>
              <a:rPr lang="en-US" sz="700" dirty="0"/>
              <a:t>contact name, and </a:t>
            </a:r>
            <a:r>
              <a:rPr lang="en-US" sz="700" dirty="0" smtClean="0"/>
              <a:t>email </a:t>
            </a:r>
            <a:r>
              <a:rPr lang="en-US" sz="700" dirty="0"/>
              <a:t>address from the CMI Global Plant Packaging Contact List provided to you by the Cummins Sourcing </a:t>
            </a:r>
            <a:r>
              <a:rPr lang="en-US" sz="700" dirty="0" smtClean="0"/>
              <a:t>Manager</a:t>
            </a:r>
            <a:r>
              <a:rPr lang="zh-CN" altLang="en-US" sz="800" dirty="0" smtClean="0"/>
              <a:t>输入康明斯收货工厂地址，工厂的包装联系人姓名</a:t>
            </a:r>
            <a:r>
              <a:rPr lang="zh-CN" altLang="en-US" sz="800" dirty="0"/>
              <a:t>、</a:t>
            </a:r>
            <a:r>
              <a:rPr lang="zh-CN" altLang="en-US" sz="800" dirty="0" smtClean="0"/>
              <a:t>邮箱地址</a:t>
            </a:r>
            <a:endParaRPr lang="en-US" sz="800" dirty="0"/>
          </a:p>
        </p:txBody>
      </p:sp>
      <p:sp>
        <p:nvSpPr>
          <p:cNvPr id="7" name="Line Callout 1 6"/>
          <p:cNvSpPr/>
          <p:nvPr/>
        </p:nvSpPr>
        <p:spPr bwMode="auto">
          <a:xfrm>
            <a:off x="7640210" y="1085850"/>
            <a:ext cx="1217543" cy="571500"/>
          </a:xfrm>
          <a:prstGeom prst="borderCallout1">
            <a:avLst>
              <a:gd name="adj1" fmla="val 97907"/>
              <a:gd name="adj2" fmla="val 41914"/>
              <a:gd name="adj3" fmla="val 272845"/>
              <a:gd name="adj4" fmla="val -778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Place a jpeg photo of the AIAG Bar Code Shipping Label here</a:t>
            </a:r>
            <a:r>
              <a:rPr lang="en-US" sz="700" dirty="0" smtClean="0"/>
              <a:t>.</a:t>
            </a:r>
            <a:r>
              <a:rPr lang="zh-CN" altLang="en-US" sz="700" dirty="0" smtClean="0"/>
              <a:t>放置一张</a:t>
            </a:r>
            <a:r>
              <a:rPr lang="en-US" altLang="zh-CN" sz="700" dirty="0" smtClean="0"/>
              <a:t>JPEG</a:t>
            </a:r>
            <a:r>
              <a:rPr lang="zh-CN" altLang="en-US" sz="700" dirty="0" smtClean="0"/>
              <a:t>格式的图片来呈现</a:t>
            </a:r>
            <a:r>
              <a:rPr lang="en-US" altLang="zh-CN" sz="700" dirty="0" smtClean="0"/>
              <a:t>AIAG</a:t>
            </a:r>
            <a:r>
              <a:rPr lang="zh-CN" altLang="en-US" sz="700" dirty="0" smtClean="0"/>
              <a:t>条形码发运标签</a:t>
            </a:r>
            <a:endParaRPr lang="en-US" sz="700" dirty="0"/>
          </a:p>
        </p:txBody>
      </p:sp>
      <p:sp>
        <p:nvSpPr>
          <p:cNvPr id="9" name="Line Callout 1 8"/>
          <p:cNvSpPr/>
          <p:nvPr/>
        </p:nvSpPr>
        <p:spPr bwMode="auto">
          <a:xfrm>
            <a:off x="3952489" y="1526038"/>
            <a:ext cx="2114550" cy="971550"/>
          </a:xfrm>
          <a:prstGeom prst="borderCallout1">
            <a:avLst>
              <a:gd name="adj1" fmla="val 97907"/>
              <a:gd name="adj2" fmla="val 41914"/>
              <a:gd name="adj3" fmla="val 151661"/>
              <a:gd name="adj4" fmla="val 865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If you are sending this same part and packaging to other Cummins plants, enter their appropriate Entity codes here.  This entity code can be obtained from the CMI Global Plant Packaging Contact List that you get from the Cummins Sourcing </a:t>
            </a:r>
            <a:r>
              <a:rPr lang="en-US" sz="700" dirty="0" smtClean="0"/>
              <a:t>Mgr.</a:t>
            </a:r>
            <a:r>
              <a:rPr lang="zh-CN" altLang="en-US" sz="700" dirty="0" smtClean="0"/>
              <a:t>如果你正在发运同样的零件给康明斯</a:t>
            </a:r>
            <a:endParaRPr lang="en-US" altLang="zh-CN" sz="700" dirty="0" smtClean="0"/>
          </a:p>
          <a:p>
            <a:pPr algn="l" defTabSz="685800">
              <a:spcBef>
                <a:spcPct val="0"/>
              </a:spcBef>
              <a:buClrTx/>
            </a:pPr>
            <a:r>
              <a:rPr lang="zh-CN" altLang="en-US" sz="700" dirty="0" smtClean="0"/>
              <a:t>其他工厂，请在此输入正确的工厂代码。工厂代码可以从由康明斯采购经理提供的</a:t>
            </a:r>
            <a:r>
              <a:rPr lang="en-US" altLang="zh-CN" sz="700" dirty="0" smtClean="0"/>
              <a:t>CMI </a:t>
            </a:r>
            <a:r>
              <a:rPr lang="zh-CN" altLang="en-US" sz="700" dirty="0" smtClean="0"/>
              <a:t>全球工厂包装联系表里查到。 </a:t>
            </a:r>
            <a:endParaRPr lang="en-US" sz="700" dirty="0"/>
          </a:p>
        </p:txBody>
      </p:sp>
      <p:sp>
        <p:nvSpPr>
          <p:cNvPr id="10" name="Line Callout 1 9"/>
          <p:cNvSpPr/>
          <p:nvPr/>
        </p:nvSpPr>
        <p:spPr bwMode="auto">
          <a:xfrm>
            <a:off x="2197044" y="3746058"/>
            <a:ext cx="2000250" cy="1067241"/>
          </a:xfrm>
          <a:prstGeom prst="borderCallout1">
            <a:avLst>
              <a:gd name="adj1" fmla="val -2093"/>
              <a:gd name="adj2" fmla="val 48907"/>
              <a:gd name="adj3" fmla="val -71396"/>
              <a:gd name="adj4" fmla="val 8394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NOTE: The </a:t>
            </a:r>
            <a:r>
              <a:rPr lang="en-US" sz="700" dirty="0"/>
              <a:t>approval of this </a:t>
            </a:r>
            <a:r>
              <a:rPr lang="en-US" sz="700" dirty="0" smtClean="0"/>
              <a:t>PDS Form </a:t>
            </a:r>
            <a:r>
              <a:rPr lang="en-US" sz="700" dirty="0"/>
              <a:t>does not negate the responsibility of the Supplier for the performance of this packaging.  Only that Cummins approves that you have met our </a:t>
            </a:r>
            <a:r>
              <a:rPr lang="en-US" sz="700" dirty="0" err="1"/>
              <a:t>Pkg</a:t>
            </a:r>
            <a:r>
              <a:rPr lang="en-US" sz="700" dirty="0"/>
              <a:t> </a:t>
            </a:r>
            <a:r>
              <a:rPr lang="en-US" sz="700" dirty="0" err="1"/>
              <a:t>Stds</a:t>
            </a:r>
            <a:r>
              <a:rPr lang="en-US" sz="700" dirty="0"/>
              <a:t> and plant specific requirements. </a:t>
            </a:r>
            <a:endParaRPr lang="en-US" sz="700" dirty="0" smtClean="0"/>
          </a:p>
          <a:p>
            <a:pPr algn="l" defTabSz="685800">
              <a:spcBef>
                <a:spcPct val="0"/>
              </a:spcBef>
              <a:buClrTx/>
            </a:pPr>
            <a:r>
              <a:rPr lang="zh-CN" altLang="en-US" sz="700" dirty="0" smtClean="0"/>
              <a:t>注意</a:t>
            </a:r>
            <a:r>
              <a:rPr lang="en-US" altLang="zh-CN" sz="700" dirty="0" smtClean="0"/>
              <a:t>:PDS</a:t>
            </a:r>
            <a:r>
              <a:rPr lang="zh-CN" altLang="en-US" sz="700" dirty="0" smtClean="0"/>
              <a:t>表的批准并不意味着供应商可以不为包装的实际表现状况承担责任。只是表示康明斯批准了大家符合了我们的标准标准和工厂的具体要求。 </a:t>
            </a:r>
            <a:endParaRPr lang="en-US" sz="700" dirty="0"/>
          </a:p>
        </p:txBody>
      </p:sp>
      <p:sp>
        <p:nvSpPr>
          <p:cNvPr id="4" name="Footer Placeholder 3"/>
          <p:cNvSpPr>
            <a:spLocks noGrp="1"/>
          </p:cNvSpPr>
          <p:nvPr>
            <p:ph type="ftr" sz="quarter" idx="3"/>
          </p:nvPr>
        </p:nvSpPr>
        <p:spPr/>
        <p:txBody>
          <a:bodyPr/>
          <a:lstStyle/>
          <a:p>
            <a:pPr algn="l"/>
            <a:r>
              <a:rPr lang="en-US" smtClean="0"/>
              <a:t>Internal Use Only</a:t>
            </a:r>
            <a:endParaRPr lang="en-US" dirty="0"/>
          </a:p>
        </p:txBody>
      </p:sp>
      <p:sp>
        <p:nvSpPr>
          <p:cNvPr id="3" name="灯片编号占位符 2"/>
          <p:cNvSpPr>
            <a:spLocks noGrp="1"/>
          </p:cNvSpPr>
          <p:nvPr>
            <p:ph type="sldNum" sz="quarter" idx="4"/>
          </p:nvPr>
        </p:nvSpPr>
        <p:spPr/>
        <p:txBody>
          <a:bodyPr/>
          <a:lstStyle/>
          <a:p>
            <a:fld id="{8A661967-8D01-4D8A-8FD0-86F83ECE6BD1}" type="slidenum">
              <a:rPr lang="en-US" smtClean="0"/>
              <a:pPr/>
              <a:t>13</a:t>
            </a:fld>
            <a:endParaRPr lang="en-US" dirty="0"/>
          </a:p>
        </p:txBody>
      </p:sp>
    </p:spTree>
    <p:extLst>
      <p:ext uri="{BB962C8B-B14F-4D97-AF65-F5344CB8AC3E}">
        <p14:creationId xmlns:p14="http://schemas.microsoft.com/office/powerpoint/2010/main" val="7134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PDS Form Cost Data</a:t>
            </a:r>
            <a:br>
              <a:rPr lang="en-US" dirty="0" smtClean="0"/>
            </a:br>
            <a:r>
              <a:rPr lang="en-US" dirty="0" smtClean="0"/>
              <a:t>Component </a:t>
            </a:r>
            <a:r>
              <a:rPr lang="en-US" dirty="0"/>
              <a:t>and Supplier Info</a:t>
            </a:r>
          </a:p>
        </p:txBody>
      </p:sp>
      <p:sp>
        <p:nvSpPr>
          <p:cNvPr id="4" name="Footer Placeholder 3"/>
          <p:cNvSpPr>
            <a:spLocks noGrp="1"/>
          </p:cNvSpPr>
          <p:nvPr>
            <p:ph type="ftr" sz="quarter" idx="3"/>
          </p:nvPr>
        </p:nvSpPr>
        <p:spPr/>
        <p:txBody>
          <a:bodyPr/>
          <a:lstStyle/>
          <a:p>
            <a:pPr algn="l"/>
            <a:r>
              <a:rPr lang="en-US" dirty="0" smtClean="0"/>
              <a:t>Internal Use Only</a:t>
            </a:r>
            <a:endParaRPr lang="en-US" dirty="0"/>
          </a:p>
        </p:txBody>
      </p:sp>
      <p:pic>
        <p:nvPicPr>
          <p:cNvPr id="7" name="Picture 6"/>
          <p:cNvPicPr>
            <a:picLocks noChangeAspect="1"/>
          </p:cNvPicPr>
          <p:nvPr/>
        </p:nvPicPr>
        <p:blipFill>
          <a:blip r:embed="rId2"/>
          <a:stretch>
            <a:fillRect/>
          </a:stretch>
        </p:blipFill>
        <p:spPr>
          <a:xfrm>
            <a:off x="2308754" y="2028893"/>
            <a:ext cx="5369365" cy="1732074"/>
          </a:xfrm>
          <a:prstGeom prst="rect">
            <a:avLst/>
          </a:prstGeom>
        </p:spPr>
      </p:pic>
      <p:sp>
        <p:nvSpPr>
          <p:cNvPr id="12" name="Oval 11"/>
          <p:cNvSpPr/>
          <p:nvPr/>
        </p:nvSpPr>
        <p:spPr bwMode="auto">
          <a:xfrm>
            <a:off x="2497932" y="2518577"/>
            <a:ext cx="5388769" cy="971550"/>
          </a:xfrm>
          <a:prstGeom prst="ellipse">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endParaRPr lang="en-US"/>
          </a:p>
        </p:txBody>
      </p:sp>
      <p:sp>
        <p:nvSpPr>
          <p:cNvPr id="16" name="Line Callout 1 15"/>
          <p:cNvSpPr/>
          <p:nvPr/>
        </p:nvSpPr>
        <p:spPr bwMode="auto">
          <a:xfrm>
            <a:off x="671885" y="1590331"/>
            <a:ext cx="1257300" cy="733426"/>
          </a:xfrm>
          <a:prstGeom prst="borderCallout1">
            <a:avLst>
              <a:gd name="adj1" fmla="val 97907"/>
              <a:gd name="adj2" fmla="val 41914"/>
              <a:gd name="adj3" fmla="val 187450"/>
              <a:gd name="adj4" fmla="val 1444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All the blue fields will autofill from the input of the </a:t>
            </a:r>
            <a:r>
              <a:rPr lang="en-US" sz="700" dirty="0" smtClean="0"/>
              <a:t>PDS Form</a:t>
            </a:r>
            <a:r>
              <a:rPr lang="en-US" sz="700" dirty="0"/>
              <a:t>.  No need to enter redundant data points</a:t>
            </a:r>
            <a:r>
              <a:rPr lang="en-US" sz="700" dirty="0" smtClean="0"/>
              <a:t>.</a:t>
            </a:r>
            <a:r>
              <a:rPr lang="zh-CN" altLang="en-US" sz="700" dirty="0" smtClean="0"/>
              <a:t>蓝色部分不需要人工输入，它们为表格里自动计算部分</a:t>
            </a:r>
            <a:endParaRPr lang="en-US" sz="700" dirty="0"/>
          </a:p>
        </p:txBody>
      </p:sp>
      <p:sp>
        <p:nvSpPr>
          <p:cNvPr id="3" name="TextBox 2"/>
          <p:cNvSpPr txBox="1"/>
          <p:nvPr/>
        </p:nvSpPr>
        <p:spPr>
          <a:xfrm>
            <a:off x="1712068" y="3891064"/>
            <a:ext cx="6102485" cy="641329"/>
          </a:xfrm>
          <a:prstGeom prst="rect">
            <a:avLst/>
          </a:prstGeom>
          <a:noFill/>
        </p:spPr>
        <p:txBody>
          <a:bodyPr wrap="square" rtlCol="0">
            <a:spAutoFit/>
          </a:bodyPr>
          <a:lstStyle/>
          <a:p>
            <a:pPr algn="l"/>
            <a:r>
              <a:rPr lang="en-US" sz="1100" dirty="0" smtClean="0"/>
              <a:t>NOTE: </a:t>
            </a:r>
            <a:r>
              <a:rPr lang="en-US" sz="1050" dirty="0" smtClean="0"/>
              <a:t>Only itemized packaging material costs and weights for expendable packaging material should be entered into the PCDS</a:t>
            </a:r>
          </a:p>
          <a:p>
            <a:pPr algn="l"/>
            <a:r>
              <a:rPr lang="zh-CN" altLang="en-US" sz="1050" dirty="0" smtClean="0"/>
              <a:t>注意：</a:t>
            </a:r>
            <a:r>
              <a:rPr lang="en-US" sz="1050" dirty="0" smtClean="0"/>
              <a:t> </a:t>
            </a:r>
            <a:r>
              <a:rPr lang="zh-CN" altLang="en-US" sz="1050" dirty="0" smtClean="0"/>
              <a:t>只有</a:t>
            </a:r>
            <a:r>
              <a:rPr lang="zh-CN" altLang="en-US" sz="1050" dirty="0"/>
              <a:t>下</a:t>
            </a:r>
            <a:r>
              <a:rPr lang="zh-CN" altLang="en-US" sz="1050" dirty="0" smtClean="0"/>
              <a:t>拉菜单里所列示的一次性包装材料的材料成本和重量需要输入到包装成本信息表里。 </a:t>
            </a:r>
            <a:endParaRPr lang="en-US" sz="1050" dirty="0" smtClean="0"/>
          </a:p>
        </p:txBody>
      </p:sp>
      <p:sp>
        <p:nvSpPr>
          <p:cNvPr id="5" name="灯片编号占位符 4"/>
          <p:cNvSpPr>
            <a:spLocks noGrp="1"/>
          </p:cNvSpPr>
          <p:nvPr>
            <p:ph type="sldNum" sz="quarter" idx="4"/>
          </p:nvPr>
        </p:nvSpPr>
        <p:spPr/>
        <p:txBody>
          <a:bodyPr/>
          <a:lstStyle/>
          <a:p>
            <a:fld id="{8A661967-8D01-4D8A-8FD0-86F83ECE6BD1}" type="slidenum">
              <a:rPr lang="en-US" smtClean="0"/>
              <a:pPr/>
              <a:t>14</a:t>
            </a:fld>
            <a:endParaRPr lang="en-US" dirty="0"/>
          </a:p>
        </p:txBody>
      </p:sp>
    </p:spTree>
    <p:extLst>
      <p:ext uri="{BB962C8B-B14F-4D97-AF65-F5344CB8AC3E}">
        <p14:creationId xmlns:p14="http://schemas.microsoft.com/office/powerpoint/2010/main" val="31230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2073" y="1506962"/>
            <a:ext cx="3927954" cy="807546"/>
          </a:xfrm>
          <a:prstGeom prst="rect">
            <a:avLst/>
          </a:prstGeom>
        </p:spPr>
      </p:pic>
      <p:sp>
        <p:nvSpPr>
          <p:cNvPr id="2" name="Title 1"/>
          <p:cNvSpPr>
            <a:spLocks noGrp="1"/>
          </p:cNvSpPr>
          <p:nvPr>
            <p:ph type="title"/>
          </p:nvPr>
        </p:nvSpPr>
        <p:spPr>
          <a:xfrm>
            <a:off x="678229" y="9915"/>
            <a:ext cx="6981488" cy="667940"/>
          </a:xfrm>
        </p:spPr>
        <p:txBody>
          <a:bodyPr>
            <a:noAutofit/>
          </a:bodyPr>
          <a:lstStyle/>
          <a:p>
            <a:r>
              <a:rPr lang="en-US" sz="2000" dirty="0" smtClean="0"/>
              <a:t>PDS Form Cost Data </a:t>
            </a:r>
            <a:r>
              <a:rPr lang="en-US" altLang="zh-CN" sz="2000" dirty="0" smtClean="0"/>
              <a:t>- </a:t>
            </a:r>
            <a:r>
              <a:rPr lang="en-US" sz="2000" dirty="0" smtClean="0"/>
              <a:t>Primary Container Section</a:t>
            </a:r>
            <a:br>
              <a:rPr lang="en-US" sz="2000" dirty="0" smtClean="0"/>
            </a:br>
            <a:r>
              <a:rPr lang="zh-CN" altLang="en-US" sz="2000" dirty="0" smtClean="0"/>
              <a:t>包装信息表成本信息</a:t>
            </a:r>
            <a:r>
              <a:rPr lang="en-US" altLang="zh-CN" sz="2000" dirty="0"/>
              <a:t> </a:t>
            </a:r>
            <a:r>
              <a:rPr lang="en-US" altLang="zh-CN" sz="2000" dirty="0" smtClean="0"/>
              <a:t> -     </a:t>
            </a:r>
            <a:r>
              <a:rPr lang="zh-CN" altLang="en-US" sz="2000" dirty="0" smtClean="0"/>
              <a:t>一级包装部分</a:t>
            </a:r>
            <a:endParaRPr lang="en-US" sz="2000" dirty="0"/>
          </a:p>
        </p:txBody>
      </p:sp>
      <p:sp>
        <p:nvSpPr>
          <p:cNvPr id="6" name="Line Callout 1 5"/>
          <p:cNvSpPr/>
          <p:nvPr/>
        </p:nvSpPr>
        <p:spPr bwMode="auto">
          <a:xfrm>
            <a:off x="780438" y="890380"/>
            <a:ext cx="1235654" cy="563446"/>
          </a:xfrm>
          <a:prstGeom prst="borderCallout1">
            <a:avLst>
              <a:gd name="adj1" fmla="val 99058"/>
              <a:gd name="adj2" fmla="val 50311"/>
              <a:gd name="adj3" fmla="val 157440"/>
              <a:gd name="adj4" fmla="val 14669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Use the drop down menu in this cell </a:t>
            </a:r>
            <a:r>
              <a:rPr lang="en-US" sz="700" dirty="0"/>
              <a:t>to </a:t>
            </a:r>
            <a:r>
              <a:rPr lang="en-US" sz="700" dirty="0" smtClean="0"/>
              <a:t>select the </a:t>
            </a:r>
            <a:r>
              <a:rPr lang="en-US" sz="700" dirty="0"/>
              <a:t>specific container </a:t>
            </a:r>
            <a:r>
              <a:rPr lang="en-US" sz="700" dirty="0" smtClean="0"/>
              <a:t>style </a:t>
            </a:r>
            <a:r>
              <a:rPr lang="zh-CN" altLang="en-US" sz="700" dirty="0" smtClean="0"/>
              <a:t>使用下拉菜单选择具体的包装箱类型</a:t>
            </a:r>
            <a:r>
              <a:rPr lang="en-US" sz="700" dirty="0" smtClean="0"/>
              <a:t>                                                                                                                     </a:t>
            </a:r>
            <a:r>
              <a:rPr lang="en-US" sz="825" dirty="0"/>
              <a:t>.</a:t>
            </a:r>
          </a:p>
        </p:txBody>
      </p:sp>
      <p:sp>
        <p:nvSpPr>
          <p:cNvPr id="37" name="Line Callout 1 36"/>
          <p:cNvSpPr/>
          <p:nvPr/>
        </p:nvSpPr>
        <p:spPr bwMode="auto">
          <a:xfrm>
            <a:off x="2461504" y="1003885"/>
            <a:ext cx="1257300" cy="411032"/>
          </a:xfrm>
          <a:prstGeom prst="borderCallout1">
            <a:avLst>
              <a:gd name="adj1" fmla="val 101482"/>
              <a:gd name="adj2" fmla="val 48286"/>
              <a:gd name="adj3" fmla="val 221388"/>
              <a:gd name="adj4" fmla="val 1481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the empty </a:t>
            </a:r>
            <a:r>
              <a:rPr lang="en-US" sz="700" dirty="0"/>
              <a:t>container </a:t>
            </a:r>
            <a:r>
              <a:rPr lang="en-US" sz="700" dirty="0" smtClean="0"/>
              <a:t>weight here</a:t>
            </a:r>
            <a:r>
              <a:rPr lang="zh-CN" altLang="en-US" sz="700" dirty="0" smtClean="0"/>
              <a:t>手工输入空箱重量</a:t>
            </a:r>
            <a:r>
              <a:rPr lang="en-US" sz="700" dirty="0" smtClean="0"/>
              <a:t>                                                                                                                   </a:t>
            </a:r>
            <a:r>
              <a:rPr lang="en-US" sz="825" dirty="0"/>
              <a:t>.</a:t>
            </a:r>
          </a:p>
        </p:txBody>
      </p:sp>
      <p:sp>
        <p:nvSpPr>
          <p:cNvPr id="40" name="Line Callout 1 39"/>
          <p:cNvSpPr/>
          <p:nvPr/>
        </p:nvSpPr>
        <p:spPr bwMode="auto">
          <a:xfrm>
            <a:off x="2016092" y="1805642"/>
            <a:ext cx="1394599" cy="402908"/>
          </a:xfrm>
          <a:prstGeom prst="borderCallout1">
            <a:avLst>
              <a:gd name="adj1" fmla="val 48711"/>
              <a:gd name="adj2" fmla="val 99202"/>
              <a:gd name="adj3" fmla="val 99693"/>
              <a:gd name="adj4" fmla="val 16717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Manually enter the cost per primary container </a:t>
            </a:r>
            <a:r>
              <a:rPr lang="en-US" sz="700" dirty="0" smtClean="0"/>
              <a:t>here </a:t>
            </a:r>
            <a:r>
              <a:rPr lang="zh-CN" altLang="en-US" sz="700" dirty="0" smtClean="0"/>
              <a:t>手工输入每个一级包装的成本信息</a:t>
            </a:r>
            <a:r>
              <a:rPr lang="en-US" sz="700" dirty="0" smtClean="0"/>
              <a:t>                                                                                                                  </a:t>
            </a:r>
            <a:endParaRPr lang="en-US" sz="825"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7" name="Picture 6"/>
          <p:cNvPicPr>
            <a:picLocks noChangeAspect="1"/>
          </p:cNvPicPr>
          <p:nvPr/>
        </p:nvPicPr>
        <p:blipFill>
          <a:blip r:embed="rId3"/>
          <a:stretch>
            <a:fillRect/>
          </a:stretch>
        </p:blipFill>
        <p:spPr>
          <a:xfrm>
            <a:off x="722073" y="2448920"/>
            <a:ext cx="3927954" cy="1142470"/>
          </a:xfrm>
          <a:prstGeom prst="rect">
            <a:avLst/>
          </a:prstGeom>
        </p:spPr>
      </p:pic>
      <p:pic>
        <p:nvPicPr>
          <p:cNvPr id="8" name="Picture 7"/>
          <p:cNvPicPr>
            <a:picLocks noChangeAspect="1"/>
          </p:cNvPicPr>
          <p:nvPr/>
        </p:nvPicPr>
        <p:blipFill>
          <a:blip r:embed="rId4"/>
          <a:stretch>
            <a:fillRect/>
          </a:stretch>
        </p:blipFill>
        <p:spPr>
          <a:xfrm>
            <a:off x="722073" y="3929262"/>
            <a:ext cx="3927954" cy="955242"/>
          </a:xfrm>
          <a:prstGeom prst="rect">
            <a:avLst/>
          </a:prstGeom>
        </p:spPr>
      </p:pic>
      <p:pic>
        <p:nvPicPr>
          <p:cNvPr id="10" name="Picture 9"/>
          <p:cNvPicPr>
            <a:picLocks noChangeAspect="1"/>
          </p:cNvPicPr>
          <p:nvPr/>
        </p:nvPicPr>
        <p:blipFill>
          <a:blip r:embed="rId5"/>
          <a:stretch>
            <a:fillRect/>
          </a:stretch>
        </p:blipFill>
        <p:spPr>
          <a:xfrm>
            <a:off x="4867889" y="1506962"/>
            <a:ext cx="3924536" cy="979236"/>
          </a:xfrm>
          <a:prstGeom prst="rect">
            <a:avLst/>
          </a:prstGeom>
        </p:spPr>
      </p:pic>
      <p:sp>
        <p:nvSpPr>
          <p:cNvPr id="11" name="Line Callout 1 10"/>
          <p:cNvSpPr/>
          <p:nvPr/>
        </p:nvSpPr>
        <p:spPr bwMode="auto">
          <a:xfrm>
            <a:off x="678229" y="2192573"/>
            <a:ext cx="1257300" cy="592602"/>
          </a:xfrm>
          <a:prstGeom prst="borderCallout1">
            <a:avLst>
              <a:gd name="adj1" fmla="val 97907"/>
              <a:gd name="adj2" fmla="val 41914"/>
              <a:gd name="adj3" fmla="val 138836"/>
              <a:gd name="adj4" fmla="val 15236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smtClean="0"/>
              <a:t>Use these drop down menus in this cell </a:t>
            </a:r>
            <a:r>
              <a:rPr lang="en-US" sz="600" dirty="0"/>
              <a:t>to </a:t>
            </a:r>
            <a:r>
              <a:rPr lang="en-US" sz="600" dirty="0" smtClean="0"/>
              <a:t>select the </a:t>
            </a:r>
            <a:r>
              <a:rPr lang="en-US" sz="600" dirty="0"/>
              <a:t>specific container </a:t>
            </a:r>
            <a:r>
              <a:rPr lang="en-US" sz="600" dirty="0" smtClean="0"/>
              <a:t>material </a:t>
            </a:r>
            <a:r>
              <a:rPr lang="zh-CN" altLang="en-US" sz="600" dirty="0" smtClean="0"/>
              <a:t>使用在此单元的下拉菜单选择具体的包装箱材料类型</a:t>
            </a:r>
            <a:r>
              <a:rPr lang="en-US" sz="600" dirty="0" smtClean="0"/>
              <a:t>                                                                                                                </a:t>
            </a:r>
            <a:r>
              <a:rPr lang="en-US" sz="825" dirty="0"/>
              <a:t>.</a:t>
            </a:r>
          </a:p>
        </p:txBody>
      </p:sp>
      <p:pic>
        <p:nvPicPr>
          <p:cNvPr id="12" name="Picture 11"/>
          <p:cNvPicPr>
            <a:picLocks noChangeAspect="1"/>
          </p:cNvPicPr>
          <p:nvPr/>
        </p:nvPicPr>
        <p:blipFill>
          <a:blip r:embed="rId6"/>
          <a:stretch>
            <a:fillRect/>
          </a:stretch>
        </p:blipFill>
        <p:spPr>
          <a:xfrm>
            <a:off x="4867889" y="2772977"/>
            <a:ext cx="3924536" cy="982086"/>
          </a:xfrm>
          <a:prstGeom prst="rect">
            <a:avLst/>
          </a:prstGeom>
        </p:spPr>
      </p:pic>
      <p:sp>
        <p:nvSpPr>
          <p:cNvPr id="18" name="Line Callout 1 17"/>
          <p:cNvSpPr/>
          <p:nvPr/>
        </p:nvSpPr>
        <p:spPr bwMode="auto">
          <a:xfrm>
            <a:off x="2153390" y="3435350"/>
            <a:ext cx="1485159" cy="485914"/>
          </a:xfrm>
          <a:prstGeom prst="borderCallout1">
            <a:avLst>
              <a:gd name="adj1" fmla="val 98835"/>
              <a:gd name="adj2" fmla="val 48104"/>
              <a:gd name="adj3" fmla="val 225817"/>
              <a:gd name="adj4" fmla="val 8859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smtClean="0"/>
              <a:t>Use these drop down menus in this cell </a:t>
            </a:r>
            <a:r>
              <a:rPr lang="en-US" sz="600" dirty="0"/>
              <a:t>to </a:t>
            </a:r>
            <a:r>
              <a:rPr lang="en-US" sz="600" dirty="0" smtClean="0"/>
              <a:t>select the </a:t>
            </a:r>
            <a:r>
              <a:rPr lang="en-US" sz="600" dirty="0"/>
              <a:t>specific </a:t>
            </a:r>
            <a:r>
              <a:rPr lang="en-US" sz="600" dirty="0" smtClean="0"/>
              <a:t>corrugated material type </a:t>
            </a:r>
            <a:r>
              <a:rPr lang="zh-CN" altLang="en-US" sz="600" dirty="0" smtClean="0"/>
              <a:t>使用在此单元的下拉菜单选择具体的纸箱类型</a:t>
            </a:r>
            <a:r>
              <a:rPr lang="en-US" sz="600" dirty="0" smtClean="0"/>
              <a:t>                                                                                                                     </a:t>
            </a:r>
            <a:endParaRPr lang="en-US" sz="825" dirty="0"/>
          </a:p>
        </p:txBody>
      </p:sp>
      <p:sp>
        <p:nvSpPr>
          <p:cNvPr id="19" name="Line Callout 1 18"/>
          <p:cNvSpPr/>
          <p:nvPr/>
        </p:nvSpPr>
        <p:spPr bwMode="auto">
          <a:xfrm>
            <a:off x="3844649" y="1036295"/>
            <a:ext cx="1235654" cy="701714"/>
          </a:xfrm>
          <a:prstGeom prst="borderCallout1">
            <a:avLst>
              <a:gd name="adj1" fmla="val 51000"/>
              <a:gd name="adj2" fmla="val 100171"/>
              <a:gd name="adj3" fmla="val 125094"/>
              <a:gd name="adj4" fmla="val 14984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OTHER container style not listed in the drop down menu for container style  </a:t>
            </a:r>
            <a:r>
              <a:rPr lang="zh-CN" altLang="en-US" sz="700" dirty="0" smtClean="0"/>
              <a:t>手工输入下拉菜单里不存在的其他包装箱类型</a:t>
            </a:r>
            <a:r>
              <a:rPr lang="en-US" sz="700" dirty="0" smtClean="0"/>
              <a:t>                                                                                                            </a:t>
            </a:r>
            <a:r>
              <a:rPr lang="en-US" sz="825" dirty="0"/>
              <a:t>.</a:t>
            </a:r>
          </a:p>
        </p:txBody>
      </p:sp>
      <p:sp>
        <p:nvSpPr>
          <p:cNvPr id="4" name="灯片编号占位符 3"/>
          <p:cNvSpPr>
            <a:spLocks noGrp="1"/>
          </p:cNvSpPr>
          <p:nvPr>
            <p:ph type="sldNum" sz="quarter" idx="4"/>
          </p:nvPr>
        </p:nvSpPr>
        <p:spPr/>
        <p:txBody>
          <a:bodyPr/>
          <a:lstStyle/>
          <a:p>
            <a:fld id="{8A661967-8D01-4D8A-8FD0-86F83ECE6BD1}" type="slidenum">
              <a:rPr lang="en-US" smtClean="0"/>
              <a:pPr/>
              <a:t>15</a:t>
            </a:fld>
            <a:endParaRPr lang="en-US" dirty="0"/>
          </a:p>
        </p:txBody>
      </p:sp>
      <p:sp>
        <p:nvSpPr>
          <p:cNvPr id="14" name="文本框 13"/>
          <p:cNvSpPr txBox="1"/>
          <p:nvPr/>
        </p:nvSpPr>
        <p:spPr>
          <a:xfrm>
            <a:off x="8211250" y="999419"/>
            <a:ext cx="924586" cy="415498"/>
          </a:xfrm>
          <a:prstGeom prst="rect">
            <a:avLst/>
          </a:prstGeom>
          <a:noFill/>
        </p:spPr>
        <p:txBody>
          <a:bodyPr wrap="square" rtlCol="0">
            <a:spAutoFit/>
          </a:bodyPr>
          <a:lstStyle/>
          <a:p>
            <a:pPr algn="l"/>
            <a:r>
              <a:rPr lang="zh-CN" altLang="en-US" sz="1050" dirty="0" smtClean="0"/>
              <a:t>每独立纸箱为一级包装</a:t>
            </a:r>
            <a:endParaRPr lang="en-US" sz="1050" dirty="0" smtClean="0"/>
          </a:p>
        </p:txBody>
      </p:sp>
      <p:pic>
        <p:nvPicPr>
          <p:cNvPr id="22" name="图片 21"/>
          <p:cNvPicPr>
            <a:picLocks noChangeAspect="1"/>
          </p:cNvPicPr>
          <p:nvPr/>
        </p:nvPicPr>
        <p:blipFill>
          <a:blip r:embed="rId7"/>
          <a:stretch>
            <a:fillRect/>
          </a:stretch>
        </p:blipFill>
        <p:spPr>
          <a:xfrm>
            <a:off x="6640352" y="79604"/>
            <a:ext cx="1455941" cy="1175819"/>
          </a:xfrm>
          <a:prstGeom prst="rect">
            <a:avLst/>
          </a:prstGeom>
        </p:spPr>
      </p:pic>
      <p:cxnSp>
        <p:nvCxnSpPr>
          <p:cNvPr id="26" name="直接箭头连接符 25"/>
          <p:cNvCxnSpPr/>
          <p:nvPr/>
        </p:nvCxnSpPr>
        <p:spPr bwMode="auto">
          <a:xfrm>
            <a:off x="7873180" y="761751"/>
            <a:ext cx="873152" cy="291245"/>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spTree>
    <p:extLst>
      <p:ext uri="{BB962C8B-B14F-4D97-AF65-F5344CB8AC3E}">
        <p14:creationId xmlns:p14="http://schemas.microsoft.com/office/powerpoint/2010/main" val="17217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7" grpId="0" animBg="1"/>
      <p:bldP spid="37" grpId="1" animBg="1"/>
      <p:bldP spid="40" grpId="0" animBg="1"/>
      <p:bldP spid="40" grpId="1" animBg="1"/>
      <p:bldP spid="11" grpId="0" animBg="1"/>
      <p:bldP spid="11" grpId="1" animBg="1"/>
      <p:bldP spid="18" grpId="0" animBg="1"/>
      <p:bldP spid="18"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16</a:t>
            </a:fld>
            <a:endParaRPr lang="en-US" dirty="0"/>
          </a:p>
        </p:txBody>
      </p:sp>
      <p:sp>
        <p:nvSpPr>
          <p:cNvPr id="3" name="页脚占位符 2"/>
          <p:cNvSpPr>
            <a:spLocks noGrp="1"/>
          </p:cNvSpPr>
          <p:nvPr>
            <p:ph type="ftr" sz="quarter" idx="3"/>
          </p:nvPr>
        </p:nvSpPr>
        <p:spPr/>
        <p:txBody>
          <a:bodyPr/>
          <a:lstStyle/>
          <a:p>
            <a:pPr algn="l"/>
            <a:r>
              <a:rPr lang="en-US" smtClean="0"/>
              <a:t>Internal Use Only</a:t>
            </a:r>
            <a:endParaRPr lang="en-US" dirty="0"/>
          </a:p>
        </p:txBody>
      </p:sp>
      <p:sp>
        <p:nvSpPr>
          <p:cNvPr id="4" name="Title 1"/>
          <p:cNvSpPr txBox="1">
            <a:spLocks/>
          </p:cNvSpPr>
          <p:nvPr/>
        </p:nvSpPr>
        <p:spPr>
          <a:xfrm>
            <a:off x="678229" y="9915"/>
            <a:ext cx="6981488" cy="667940"/>
          </a:xfrm>
          <a:prstGeom prst="rect">
            <a:avLst/>
          </a:prstGeom>
        </p:spPr>
        <p:txBody>
          <a:bodyPr>
            <a:no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000" kern="0" smtClean="0"/>
              <a:t>PDS Form Cost Data </a:t>
            </a:r>
            <a:r>
              <a:rPr lang="en-US" altLang="zh-CN" sz="2000" kern="0" smtClean="0"/>
              <a:t>- </a:t>
            </a:r>
            <a:r>
              <a:rPr lang="en-US" sz="2000" kern="0" smtClean="0"/>
              <a:t>Primary Container Section</a:t>
            </a:r>
            <a:br>
              <a:rPr lang="en-US" sz="2000" kern="0" smtClean="0"/>
            </a:br>
            <a:r>
              <a:rPr lang="zh-CN" altLang="en-US" sz="2000" kern="0" smtClean="0"/>
              <a:t>包装信息表成本信息</a:t>
            </a:r>
            <a:r>
              <a:rPr lang="en-US" altLang="zh-CN" sz="2000" kern="0" smtClean="0"/>
              <a:t>  -     </a:t>
            </a:r>
            <a:r>
              <a:rPr lang="zh-CN" altLang="en-US" sz="2000" kern="0" smtClean="0"/>
              <a:t>一级包装部分</a:t>
            </a:r>
            <a:endParaRPr lang="en-US" sz="2000" kern="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58447" y="182818"/>
            <a:ext cx="982069" cy="1090767"/>
          </a:xfrm>
          <a:prstGeom prst="rect">
            <a:avLst/>
          </a:prstGeom>
          <a:ln w="15875">
            <a:solidFill>
              <a:schemeClr val="tx1"/>
            </a:solidFill>
          </a:ln>
        </p:spPr>
      </p:pic>
      <p:cxnSp>
        <p:nvCxnSpPr>
          <p:cNvPr id="6" name="直接箭头连接符 5"/>
          <p:cNvCxnSpPr/>
          <p:nvPr/>
        </p:nvCxnSpPr>
        <p:spPr bwMode="auto">
          <a:xfrm>
            <a:off x="7690757" y="710293"/>
            <a:ext cx="776968" cy="300024"/>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sp>
        <p:nvSpPr>
          <p:cNvPr id="7" name="文本框 6"/>
          <p:cNvSpPr txBox="1"/>
          <p:nvPr/>
        </p:nvSpPr>
        <p:spPr>
          <a:xfrm>
            <a:off x="8219414" y="1012983"/>
            <a:ext cx="924586" cy="369332"/>
          </a:xfrm>
          <a:prstGeom prst="rect">
            <a:avLst/>
          </a:prstGeom>
          <a:noFill/>
        </p:spPr>
        <p:txBody>
          <a:bodyPr wrap="square" rtlCol="0">
            <a:spAutoFit/>
          </a:bodyPr>
          <a:lstStyle/>
          <a:p>
            <a:pPr algn="l"/>
            <a:r>
              <a:rPr lang="zh-CN" altLang="en-US" sz="900" dirty="0" smtClean="0"/>
              <a:t>每独立纸箱为一级包装</a:t>
            </a:r>
            <a:endParaRPr lang="en-US" sz="900" dirty="0" smtClean="0"/>
          </a:p>
        </p:txBody>
      </p:sp>
      <p:pic>
        <p:nvPicPr>
          <p:cNvPr id="9" name="图片 8"/>
          <p:cNvPicPr>
            <a:picLocks noChangeAspect="1"/>
          </p:cNvPicPr>
          <p:nvPr/>
        </p:nvPicPr>
        <p:blipFill>
          <a:blip r:embed="rId3"/>
          <a:stretch>
            <a:fillRect/>
          </a:stretch>
        </p:blipFill>
        <p:spPr>
          <a:xfrm>
            <a:off x="550494" y="710457"/>
            <a:ext cx="5363241" cy="1451163"/>
          </a:xfrm>
          <a:prstGeom prst="rect">
            <a:avLst/>
          </a:prstGeom>
        </p:spPr>
      </p:pic>
      <p:sp>
        <p:nvSpPr>
          <p:cNvPr id="10" name="圆角矩形 9"/>
          <p:cNvSpPr/>
          <p:nvPr/>
        </p:nvSpPr>
        <p:spPr bwMode="auto">
          <a:xfrm>
            <a:off x="1403111" y="1116427"/>
            <a:ext cx="1470718" cy="1045193"/>
          </a:xfrm>
          <a:prstGeom prst="roundRect">
            <a:avLst/>
          </a:prstGeom>
          <a:noFill/>
          <a:ln w="25400"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1" name="直接箭头连接符 10"/>
          <p:cNvCxnSpPr/>
          <p:nvPr/>
        </p:nvCxnSpPr>
        <p:spPr bwMode="auto">
          <a:xfrm flipH="1">
            <a:off x="923259" y="2161620"/>
            <a:ext cx="636816" cy="320323"/>
          </a:xfrm>
          <a:prstGeom prst="straightConnector1">
            <a:avLst/>
          </a:prstGeom>
          <a:solidFill>
            <a:srgbClr val="C0C0C0"/>
          </a:solidFill>
          <a:ln w="22225" cap="flat" cmpd="sng" algn="ctr">
            <a:solidFill>
              <a:srgbClr val="EE2E24"/>
            </a:solidFill>
            <a:prstDash val="solid"/>
            <a:round/>
            <a:headEnd type="none" w="med" len="med"/>
            <a:tailEnd type="triangle"/>
          </a:ln>
          <a:effectLst/>
        </p:spPr>
      </p:cxnSp>
      <p:pic>
        <p:nvPicPr>
          <p:cNvPr id="14" name="图片 13"/>
          <p:cNvPicPr>
            <a:picLocks noChangeAspect="1"/>
          </p:cNvPicPr>
          <p:nvPr/>
        </p:nvPicPr>
        <p:blipFill>
          <a:blip r:embed="rId4"/>
          <a:stretch>
            <a:fillRect/>
          </a:stretch>
        </p:blipFill>
        <p:spPr>
          <a:xfrm>
            <a:off x="678229" y="2567590"/>
            <a:ext cx="1253217" cy="1214228"/>
          </a:xfrm>
          <a:prstGeom prst="rect">
            <a:avLst/>
          </a:prstGeom>
        </p:spPr>
      </p:pic>
      <p:pic>
        <p:nvPicPr>
          <p:cNvPr id="1026" name="Picture 7" descr="Image result for half slotted car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7254" y="2582813"/>
            <a:ext cx="1614645" cy="121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613506" y="3793797"/>
            <a:ext cx="1306286" cy="307777"/>
          </a:xfrm>
          <a:prstGeom prst="rect">
            <a:avLst/>
          </a:prstGeom>
          <a:noFill/>
        </p:spPr>
        <p:txBody>
          <a:bodyPr wrap="square" rtlCol="0">
            <a:spAutoFit/>
          </a:bodyPr>
          <a:lstStyle/>
          <a:p>
            <a:pPr algn="l"/>
            <a:r>
              <a:rPr lang="en-US" sz="700" dirty="0" smtClean="0"/>
              <a:t>Regular Slotted Container(RSC)</a:t>
            </a:r>
          </a:p>
        </p:txBody>
      </p:sp>
      <p:sp>
        <p:nvSpPr>
          <p:cNvPr id="17" name="文本框 16"/>
          <p:cNvSpPr txBox="1"/>
          <p:nvPr/>
        </p:nvSpPr>
        <p:spPr>
          <a:xfrm>
            <a:off x="2311433" y="3766710"/>
            <a:ext cx="1306286" cy="338554"/>
          </a:xfrm>
          <a:prstGeom prst="rect">
            <a:avLst/>
          </a:prstGeom>
          <a:noFill/>
        </p:spPr>
        <p:txBody>
          <a:bodyPr wrap="square" rtlCol="0">
            <a:spAutoFit/>
          </a:bodyPr>
          <a:lstStyle/>
          <a:p>
            <a:r>
              <a:rPr lang="en-US" sz="800" dirty="0"/>
              <a:t>Half Slotted Carton with Cover (HSC with Cover)</a:t>
            </a:r>
          </a:p>
        </p:txBody>
      </p:sp>
      <p:pic>
        <p:nvPicPr>
          <p:cNvPr id="1027" name="Picture 3" descr="Image result for half slotted car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88" y="2567590"/>
            <a:ext cx="1773747" cy="125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4196198" y="3764114"/>
            <a:ext cx="1717537" cy="338554"/>
          </a:xfrm>
          <a:prstGeom prst="rect">
            <a:avLst/>
          </a:prstGeom>
          <a:noFill/>
        </p:spPr>
        <p:txBody>
          <a:bodyPr wrap="square" rtlCol="0">
            <a:spAutoFit/>
          </a:bodyPr>
          <a:lstStyle/>
          <a:p>
            <a:pPr algn="l"/>
            <a:r>
              <a:rPr lang="en-US" sz="800" dirty="0"/>
              <a:t>Half Slotted Carton </a:t>
            </a:r>
            <a:r>
              <a:rPr lang="en-US" sz="800" dirty="0" smtClean="0"/>
              <a:t>without </a:t>
            </a:r>
            <a:r>
              <a:rPr lang="en-US" sz="800" dirty="0"/>
              <a:t>Cover (HSC </a:t>
            </a:r>
            <a:r>
              <a:rPr lang="en-US" sz="800" dirty="0" smtClean="0"/>
              <a:t>without </a:t>
            </a:r>
            <a:r>
              <a:rPr lang="en-US" sz="800" dirty="0"/>
              <a:t>Cover)</a:t>
            </a:r>
          </a:p>
        </p:txBody>
      </p:sp>
      <p:sp>
        <p:nvSpPr>
          <p:cNvPr id="23" name="文本框 22"/>
          <p:cNvSpPr txBox="1"/>
          <p:nvPr/>
        </p:nvSpPr>
        <p:spPr>
          <a:xfrm>
            <a:off x="6103756" y="3756863"/>
            <a:ext cx="1555961" cy="381643"/>
          </a:xfrm>
          <a:prstGeom prst="rect">
            <a:avLst/>
          </a:prstGeom>
          <a:noFill/>
        </p:spPr>
        <p:txBody>
          <a:bodyPr wrap="square" rtlCol="0">
            <a:spAutoFit/>
          </a:bodyPr>
          <a:lstStyle/>
          <a:p>
            <a:pPr algn="l"/>
            <a:r>
              <a:rPr lang="en-US" sz="800" dirty="0" smtClean="0"/>
              <a:t>Full Telescope Design</a:t>
            </a:r>
          </a:p>
          <a:p>
            <a:pPr algn="l"/>
            <a:r>
              <a:rPr lang="en-US" sz="800" dirty="0" smtClean="0"/>
              <a:t>Style  Carton (FTD)</a:t>
            </a:r>
            <a:endParaRPr lang="en-US" sz="800" dirty="0"/>
          </a:p>
        </p:txBody>
      </p:sp>
      <p:pic>
        <p:nvPicPr>
          <p:cNvPr id="1030" name="Picture 4" descr="Image result for fol carton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5906" y="2346148"/>
            <a:ext cx="1559718" cy="13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p:cNvSpPr txBox="1"/>
          <p:nvPr/>
        </p:nvSpPr>
        <p:spPr>
          <a:xfrm>
            <a:off x="7604809" y="3781818"/>
            <a:ext cx="1539191" cy="381643"/>
          </a:xfrm>
          <a:prstGeom prst="rect">
            <a:avLst/>
          </a:prstGeom>
          <a:noFill/>
        </p:spPr>
        <p:txBody>
          <a:bodyPr wrap="square" rtlCol="0">
            <a:spAutoFit/>
          </a:bodyPr>
          <a:lstStyle/>
          <a:p>
            <a:r>
              <a:rPr lang="en-US" sz="800" dirty="0"/>
              <a:t>Full Over Lap Carton (FOL)</a:t>
            </a:r>
          </a:p>
          <a:p>
            <a:endParaRPr lang="en-US" sz="800" dirty="0"/>
          </a:p>
        </p:txBody>
      </p:sp>
      <p:pic>
        <p:nvPicPr>
          <p:cNvPr id="27" name="图片 26"/>
          <p:cNvPicPr>
            <a:picLocks noChangeAspect="1"/>
          </p:cNvPicPr>
          <p:nvPr/>
        </p:nvPicPr>
        <p:blipFill>
          <a:blip r:embed="rId8"/>
          <a:stretch>
            <a:fillRect/>
          </a:stretch>
        </p:blipFill>
        <p:spPr>
          <a:xfrm>
            <a:off x="6823758" y="1294910"/>
            <a:ext cx="927277" cy="941010"/>
          </a:xfrm>
          <a:prstGeom prst="rect">
            <a:avLst/>
          </a:prstGeom>
          <a:ln w="15875">
            <a:solidFill>
              <a:schemeClr val="tx1"/>
            </a:solidFill>
          </a:ln>
        </p:spPr>
      </p:pic>
      <p:cxnSp>
        <p:nvCxnSpPr>
          <p:cNvPr id="29" name="直接箭头连接符 28"/>
          <p:cNvCxnSpPr/>
          <p:nvPr/>
        </p:nvCxnSpPr>
        <p:spPr bwMode="auto">
          <a:xfrm flipH="1">
            <a:off x="4168974" y="390134"/>
            <a:ext cx="2735540" cy="514974"/>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28" name="图片 27"/>
          <p:cNvPicPr>
            <a:picLocks noChangeAspect="1"/>
          </p:cNvPicPr>
          <p:nvPr/>
        </p:nvPicPr>
        <p:blipFill>
          <a:blip r:embed="rId9"/>
          <a:stretch>
            <a:fillRect/>
          </a:stretch>
        </p:blipFill>
        <p:spPr>
          <a:xfrm>
            <a:off x="6153255" y="2481943"/>
            <a:ext cx="1251752" cy="1124770"/>
          </a:xfrm>
          <a:prstGeom prst="rect">
            <a:avLst/>
          </a:prstGeom>
        </p:spPr>
      </p:pic>
      <p:sp>
        <p:nvSpPr>
          <p:cNvPr id="32" name="乘号 31"/>
          <p:cNvSpPr/>
          <p:nvPr/>
        </p:nvSpPr>
        <p:spPr bwMode="auto">
          <a:xfrm>
            <a:off x="6021724" y="1312244"/>
            <a:ext cx="744628" cy="700288"/>
          </a:xfrm>
          <a:prstGeom prst="mathMultiply">
            <a:avLst/>
          </a:prstGeom>
          <a:solidFill>
            <a:schemeClr val="accent1"/>
          </a:solidFill>
          <a:ln w="3175"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050" b="0" i="0" u="none" strike="noStrike" cap="none" normalizeH="0" baseline="0" smtClean="0">
              <a:ln>
                <a:noFill/>
              </a:ln>
              <a:solidFill>
                <a:schemeClr val="tx1"/>
              </a:solidFill>
              <a:effectLst/>
              <a:latin typeface="Arial" charset="0"/>
              <a:cs typeface="Arial" charset="0"/>
            </a:endParaRPr>
          </a:p>
        </p:txBody>
      </p:sp>
      <p:sp>
        <p:nvSpPr>
          <p:cNvPr id="33" name="文本框 32"/>
          <p:cNvSpPr txBox="1"/>
          <p:nvPr/>
        </p:nvSpPr>
        <p:spPr>
          <a:xfrm>
            <a:off x="7711407" y="1536738"/>
            <a:ext cx="970300" cy="646331"/>
          </a:xfrm>
          <a:prstGeom prst="rect">
            <a:avLst/>
          </a:prstGeom>
          <a:noFill/>
        </p:spPr>
        <p:txBody>
          <a:bodyPr wrap="square" rtlCol="0">
            <a:spAutoFit/>
          </a:bodyPr>
          <a:lstStyle/>
          <a:p>
            <a:pPr algn="l"/>
            <a:r>
              <a:rPr lang="en-US" sz="900" dirty="0" smtClean="0"/>
              <a:t>Bulk Pack</a:t>
            </a:r>
            <a:r>
              <a:rPr lang="zh-CN" altLang="en-US" sz="900" dirty="0" smtClean="0"/>
              <a:t>大包装箱此种包装类型请不用填写此部分信息 </a:t>
            </a:r>
            <a:r>
              <a:rPr lang="en-US" sz="900" dirty="0" smtClean="0"/>
              <a:t> </a:t>
            </a:r>
          </a:p>
        </p:txBody>
      </p:sp>
      <p:sp>
        <p:nvSpPr>
          <p:cNvPr id="39" name="右箭头 38"/>
          <p:cNvSpPr/>
          <p:nvPr/>
        </p:nvSpPr>
        <p:spPr bwMode="auto">
          <a:xfrm rot="10800000">
            <a:off x="5978054" y="1940562"/>
            <a:ext cx="802034" cy="71907"/>
          </a:xfrm>
          <a:prstGeom prst="rightArrow">
            <a:avLst/>
          </a:prstGeom>
          <a:solidFill>
            <a:srgbClr val="C0C0C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1374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09" y="0"/>
            <a:ext cx="6981488" cy="667940"/>
          </a:xfrm>
        </p:spPr>
        <p:txBody>
          <a:bodyPr>
            <a:normAutofit fontScale="90000"/>
          </a:bodyPr>
          <a:lstStyle/>
          <a:p>
            <a:r>
              <a:rPr lang="en-US" sz="2400" dirty="0" smtClean="0"/>
              <a:t>PCDS Internal Dunnage Section</a:t>
            </a:r>
            <a:br>
              <a:rPr lang="en-US" sz="2400" dirty="0" smtClean="0"/>
            </a:br>
            <a:r>
              <a:rPr lang="zh-CN" altLang="en-US" sz="2400" dirty="0" smtClean="0"/>
              <a:t>包装成本信息表内衬部分</a:t>
            </a:r>
            <a:endParaRPr lang="en-US" sz="2400" dirty="0"/>
          </a:p>
        </p:txBody>
      </p:sp>
      <p:sp>
        <p:nvSpPr>
          <p:cNvPr id="25" name="TextBox 24"/>
          <p:cNvSpPr txBox="1"/>
          <p:nvPr/>
        </p:nvSpPr>
        <p:spPr>
          <a:xfrm>
            <a:off x="6396398" y="744497"/>
            <a:ext cx="2576236" cy="1677382"/>
          </a:xfrm>
          <a:prstGeom prst="rect">
            <a:avLst/>
          </a:prstGeom>
          <a:noFill/>
        </p:spPr>
        <p:txBody>
          <a:bodyPr wrap="square" rtlCol="0">
            <a:spAutoFit/>
          </a:bodyPr>
          <a:lstStyle/>
          <a:p>
            <a:pPr algn="l"/>
            <a:r>
              <a:rPr lang="en-US" sz="800" dirty="0"/>
              <a:t>NOTE: Internal dunnage items will be repeated for the number of containers in the unit load.  Therefore, any corrugate liners or plastic film liner bags used for the entire unit load must be entered into the ‘Closure Section’ of the PCDS. </a:t>
            </a:r>
            <a:endParaRPr lang="en-US" sz="800" dirty="0" smtClean="0"/>
          </a:p>
          <a:p>
            <a:pPr algn="l"/>
            <a:r>
              <a:rPr lang="zh-CN" altLang="en-US" sz="900" dirty="0" smtClean="0"/>
              <a:t>注意：内衬物应该是在单元运输包装内</a:t>
            </a:r>
            <a:r>
              <a:rPr lang="en-US" altLang="zh-CN" sz="900" dirty="0" smtClean="0"/>
              <a:t>/</a:t>
            </a:r>
            <a:r>
              <a:rPr lang="zh-CN" altLang="en-US" sz="900" dirty="0" smtClean="0"/>
              <a:t>上的多个包装箱里反复出现的。所以，用于整体单元运输包装的任何瓦楞衬里或者塑料膜材质的内衬袋，请把此部分材料输入到这张表的“</a:t>
            </a:r>
            <a:r>
              <a:rPr lang="en-US" altLang="zh-CN" sz="900" dirty="0" smtClean="0"/>
              <a:t>Closure Material Information Section”</a:t>
            </a:r>
            <a:r>
              <a:rPr lang="zh-CN" altLang="en-US" sz="900" dirty="0" smtClean="0"/>
              <a:t>部分</a:t>
            </a:r>
            <a:endParaRPr lang="en-US" sz="900" dirty="0"/>
          </a:p>
          <a:p>
            <a:pPr algn="l"/>
            <a:endParaRPr lang="en-US" sz="1100" dirty="0"/>
          </a:p>
        </p:txBody>
      </p:sp>
      <p:sp>
        <p:nvSpPr>
          <p:cNvPr id="3" name="Footer Placeholder 2"/>
          <p:cNvSpPr>
            <a:spLocks noGrp="1"/>
          </p:cNvSpPr>
          <p:nvPr>
            <p:ph type="ftr" sz="quarter" idx="3"/>
          </p:nvPr>
        </p:nvSpPr>
        <p:spPr/>
        <p:txBody>
          <a:bodyPr/>
          <a:lstStyle/>
          <a:p>
            <a:pPr algn="l"/>
            <a:r>
              <a:rPr lang="en-US" dirty="0" smtClean="0"/>
              <a:t>Internal Use Only</a:t>
            </a:r>
            <a:endParaRPr lang="en-US" dirty="0"/>
          </a:p>
        </p:txBody>
      </p:sp>
      <p:pic>
        <p:nvPicPr>
          <p:cNvPr id="5" name="Picture 4"/>
          <p:cNvPicPr>
            <a:picLocks noChangeAspect="1"/>
          </p:cNvPicPr>
          <p:nvPr/>
        </p:nvPicPr>
        <p:blipFill>
          <a:blip r:embed="rId3"/>
          <a:stretch>
            <a:fillRect/>
          </a:stretch>
        </p:blipFill>
        <p:spPr>
          <a:xfrm>
            <a:off x="923259" y="1464610"/>
            <a:ext cx="3397583" cy="947458"/>
          </a:xfrm>
          <a:prstGeom prst="rect">
            <a:avLst/>
          </a:prstGeom>
        </p:spPr>
      </p:pic>
      <p:pic>
        <p:nvPicPr>
          <p:cNvPr id="7" name="Picture 6"/>
          <p:cNvPicPr>
            <a:picLocks noChangeAspect="1"/>
          </p:cNvPicPr>
          <p:nvPr/>
        </p:nvPicPr>
        <p:blipFill>
          <a:blip r:embed="rId4"/>
          <a:stretch>
            <a:fillRect/>
          </a:stretch>
        </p:blipFill>
        <p:spPr>
          <a:xfrm>
            <a:off x="923259" y="3195790"/>
            <a:ext cx="3779838" cy="1063007"/>
          </a:xfrm>
          <a:prstGeom prst="rect">
            <a:avLst/>
          </a:prstGeom>
        </p:spPr>
      </p:pic>
      <p:sp>
        <p:nvSpPr>
          <p:cNvPr id="6" name="Line Callout 1 5"/>
          <p:cNvSpPr/>
          <p:nvPr/>
        </p:nvSpPr>
        <p:spPr bwMode="auto">
          <a:xfrm>
            <a:off x="723438" y="823460"/>
            <a:ext cx="1257300" cy="588929"/>
          </a:xfrm>
          <a:prstGeom prst="borderCallout1">
            <a:avLst>
              <a:gd name="adj1" fmla="val 97907"/>
              <a:gd name="adj2" fmla="val 41914"/>
              <a:gd name="adj3" fmla="val 174915"/>
              <a:gd name="adj4" fmla="val 5439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Use the drop down menu to select the </a:t>
            </a:r>
            <a:r>
              <a:rPr lang="en-US" sz="700" dirty="0"/>
              <a:t>specific internal dunnage type </a:t>
            </a:r>
            <a:r>
              <a:rPr lang="en-US" sz="700" dirty="0" smtClean="0"/>
              <a:t>items.</a:t>
            </a:r>
            <a:r>
              <a:rPr lang="zh-CN" altLang="en-US" sz="700" dirty="0" smtClean="0"/>
              <a:t>使用下拉菜单选择具体的内衬类型</a:t>
            </a:r>
            <a:r>
              <a:rPr lang="en-US" sz="700" dirty="0" smtClean="0"/>
              <a:t>                                                                                                                     </a:t>
            </a:r>
            <a:r>
              <a:rPr lang="en-US" sz="825" dirty="0"/>
              <a:t>.</a:t>
            </a:r>
          </a:p>
        </p:txBody>
      </p:sp>
      <p:sp>
        <p:nvSpPr>
          <p:cNvPr id="11" name="Line Callout 1 10"/>
          <p:cNvSpPr/>
          <p:nvPr/>
        </p:nvSpPr>
        <p:spPr bwMode="auto">
          <a:xfrm>
            <a:off x="2441787" y="827363"/>
            <a:ext cx="1257300" cy="527445"/>
          </a:xfrm>
          <a:prstGeom prst="borderCallout1">
            <a:avLst>
              <a:gd name="adj1" fmla="val 97907"/>
              <a:gd name="adj2" fmla="val 41914"/>
              <a:gd name="adj3" fmla="val 193303"/>
              <a:gd name="adj4" fmla="val -6313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a:t>
            </a:r>
            <a:r>
              <a:rPr lang="en-US" sz="700" dirty="0"/>
              <a:t>the description of each type of internal dunnage </a:t>
            </a:r>
            <a:r>
              <a:rPr lang="en-US" sz="700" dirty="0" smtClean="0"/>
              <a:t> </a:t>
            </a:r>
            <a:r>
              <a:rPr lang="en-US" sz="700" dirty="0"/>
              <a:t>here </a:t>
            </a:r>
            <a:r>
              <a:rPr lang="zh-CN" altLang="en-US" sz="700" dirty="0" smtClean="0"/>
              <a:t>手工输入每种类型的内衬的类型</a:t>
            </a:r>
            <a:r>
              <a:rPr lang="en-US" sz="700" dirty="0" smtClean="0"/>
              <a:t>                                                                                                                    </a:t>
            </a:r>
            <a:r>
              <a:rPr lang="en-US" sz="825" dirty="0"/>
              <a:t>.</a:t>
            </a:r>
          </a:p>
        </p:txBody>
      </p:sp>
      <p:sp>
        <p:nvSpPr>
          <p:cNvPr id="19" name="Line Callout 1 18"/>
          <p:cNvSpPr/>
          <p:nvPr/>
        </p:nvSpPr>
        <p:spPr bwMode="auto">
          <a:xfrm>
            <a:off x="1498109" y="2519084"/>
            <a:ext cx="2166315" cy="656825"/>
          </a:xfrm>
          <a:prstGeom prst="borderCallout1">
            <a:avLst>
              <a:gd name="adj1" fmla="val 97907"/>
              <a:gd name="adj2" fmla="val 41914"/>
              <a:gd name="adj3" fmla="val 160755"/>
              <a:gd name="adj4" fmla="val 5252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smtClean="0"/>
              <a:t>Use the drop down menu to select the </a:t>
            </a:r>
            <a:r>
              <a:rPr lang="en-US" sz="600" dirty="0"/>
              <a:t>internal dunnage material composition </a:t>
            </a:r>
            <a:r>
              <a:rPr lang="en-US" sz="600" dirty="0" smtClean="0"/>
              <a:t>  </a:t>
            </a:r>
            <a:r>
              <a:rPr lang="en-US" sz="600" b="1" dirty="0" smtClean="0"/>
              <a:t>NOTE: any foam materials needs special consideration and should be entered as OTHER-NOT-LISTED  </a:t>
            </a:r>
            <a:r>
              <a:rPr lang="zh-CN" altLang="en-US" sz="600" b="1" dirty="0" smtClean="0"/>
              <a:t>使用下拉菜单选择内衬材料构成 注意：任何泡沫材料需要特殊考虑，并且应该选择“其他非列明”</a:t>
            </a:r>
            <a:r>
              <a:rPr lang="en-US" sz="600" b="1" dirty="0" smtClean="0"/>
              <a:t> </a:t>
            </a:r>
            <a:r>
              <a:rPr lang="zh-CN" altLang="en-US" sz="600" b="1" dirty="0" smtClean="0"/>
              <a:t>，即</a:t>
            </a:r>
            <a:r>
              <a:rPr lang="en-US" sz="600" b="1" dirty="0" smtClean="0"/>
              <a:t>  “OTHER-NOT-LISTED:                                                                                                             </a:t>
            </a:r>
            <a:r>
              <a:rPr lang="en-US" sz="825" dirty="0"/>
              <a:t>.</a:t>
            </a:r>
          </a:p>
        </p:txBody>
      </p:sp>
      <p:sp>
        <p:nvSpPr>
          <p:cNvPr id="20" name="Line Callout 1 19"/>
          <p:cNvSpPr/>
          <p:nvPr/>
        </p:nvSpPr>
        <p:spPr bwMode="auto">
          <a:xfrm>
            <a:off x="3898908" y="827363"/>
            <a:ext cx="1257300" cy="659606"/>
          </a:xfrm>
          <a:prstGeom prst="borderCallout1">
            <a:avLst>
              <a:gd name="adj1" fmla="val 99873"/>
              <a:gd name="adj2" fmla="val 51198"/>
              <a:gd name="adj3" fmla="val 154979"/>
              <a:gd name="adj4" fmla="val -8841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quantity of each dunnage type used per container here </a:t>
            </a:r>
            <a:r>
              <a:rPr lang="zh-CN" altLang="en-US" sz="700" dirty="0" smtClean="0"/>
              <a:t>输入每个一级包装箱里内衬类型的数数量</a:t>
            </a:r>
            <a:r>
              <a:rPr lang="en-US" sz="700" dirty="0" smtClean="0"/>
              <a:t>                                                                                                                 </a:t>
            </a:r>
            <a:r>
              <a:rPr lang="en-US" sz="825" dirty="0"/>
              <a:t>.</a:t>
            </a:r>
          </a:p>
        </p:txBody>
      </p:sp>
      <p:sp>
        <p:nvSpPr>
          <p:cNvPr id="21" name="Line Callout 1 20"/>
          <p:cNvSpPr/>
          <p:nvPr/>
        </p:nvSpPr>
        <p:spPr bwMode="auto">
          <a:xfrm>
            <a:off x="5045820" y="1859478"/>
            <a:ext cx="1257300" cy="659606"/>
          </a:xfrm>
          <a:prstGeom prst="borderCallout1">
            <a:avLst>
              <a:gd name="adj1" fmla="val 46782"/>
              <a:gd name="adj2" fmla="val 135"/>
              <a:gd name="adj3" fmla="val -363"/>
              <a:gd name="adj4" fmla="val -16062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weight in kg for each type of internal dunnage  used per container </a:t>
            </a:r>
            <a:r>
              <a:rPr lang="en-US" sz="700" dirty="0" smtClean="0"/>
              <a:t>here</a:t>
            </a:r>
            <a:r>
              <a:rPr lang="zh-CN" altLang="en-US" sz="700" dirty="0" smtClean="0"/>
              <a:t>对于每个箱子里使用的不同类型的内衬的重量（公斤）</a:t>
            </a:r>
            <a:r>
              <a:rPr lang="en-US" sz="700" dirty="0" smtClean="0"/>
              <a:t>                                                                                                                     </a:t>
            </a:r>
            <a:r>
              <a:rPr lang="en-US" sz="825" dirty="0"/>
              <a:t>.</a:t>
            </a:r>
          </a:p>
        </p:txBody>
      </p:sp>
      <p:sp>
        <p:nvSpPr>
          <p:cNvPr id="22" name="Line Callout 1 21"/>
          <p:cNvSpPr/>
          <p:nvPr/>
        </p:nvSpPr>
        <p:spPr bwMode="auto">
          <a:xfrm>
            <a:off x="4923298" y="2675072"/>
            <a:ext cx="1257300" cy="755549"/>
          </a:xfrm>
          <a:prstGeom prst="borderCallout1">
            <a:avLst>
              <a:gd name="adj1" fmla="val 97907"/>
              <a:gd name="adj2" fmla="val 41914"/>
              <a:gd name="adj3" fmla="val 125174"/>
              <a:gd name="adj4" fmla="val -10874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a:t>The weight in kg for the amount of internal dunnage type will auto-calculate here based on your inputs in this </a:t>
            </a:r>
            <a:r>
              <a:rPr lang="en-US" sz="600" dirty="0" smtClean="0"/>
              <a:t>section</a:t>
            </a:r>
            <a:r>
              <a:rPr lang="zh-CN" altLang="en-US" sz="600" dirty="0" smtClean="0"/>
              <a:t>每种内衬类型的重量（公斤）信息将基于你之前的输入自动的计算到此表格里</a:t>
            </a:r>
            <a:r>
              <a:rPr lang="en-US" sz="600" dirty="0" smtClean="0"/>
              <a:t>                                                                                                                      </a:t>
            </a:r>
            <a:endParaRPr lang="en-US" sz="825" dirty="0"/>
          </a:p>
        </p:txBody>
      </p:sp>
      <p:sp>
        <p:nvSpPr>
          <p:cNvPr id="23" name="Line Callout 1 22"/>
          <p:cNvSpPr/>
          <p:nvPr/>
        </p:nvSpPr>
        <p:spPr bwMode="auto">
          <a:xfrm>
            <a:off x="1980738" y="4046663"/>
            <a:ext cx="1257300" cy="659606"/>
          </a:xfrm>
          <a:prstGeom prst="borderCallout1">
            <a:avLst>
              <a:gd name="adj1" fmla="val 49731"/>
              <a:gd name="adj2" fmla="val 99684"/>
              <a:gd name="adj3" fmla="val -62303"/>
              <a:gd name="adj4" fmla="val 15556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a:t>
            </a:r>
            <a:r>
              <a:rPr lang="en-US" sz="700" dirty="0"/>
              <a:t>the piece price cost of each type of internal dunnage material used </a:t>
            </a:r>
            <a:r>
              <a:rPr lang="en-US" sz="700" dirty="0" smtClean="0"/>
              <a:t>here </a:t>
            </a:r>
            <a:r>
              <a:rPr lang="zh-CN" altLang="en-US" sz="700" dirty="0"/>
              <a:t>手工</a:t>
            </a:r>
            <a:r>
              <a:rPr lang="zh-CN" altLang="en-US" sz="700" dirty="0" smtClean="0"/>
              <a:t>输入每种内衬类型</a:t>
            </a:r>
            <a:r>
              <a:rPr lang="en-US" sz="700" dirty="0" smtClean="0"/>
              <a:t> </a:t>
            </a:r>
            <a:r>
              <a:rPr lang="zh-CN" altLang="en-US" sz="700" dirty="0" smtClean="0"/>
              <a:t>的每单位的成本信息</a:t>
            </a:r>
            <a:r>
              <a:rPr lang="en-US" sz="700" dirty="0" smtClean="0"/>
              <a:t>                                                                                                           </a:t>
            </a:r>
            <a:r>
              <a:rPr lang="en-US" sz="700" dirty="0"/>
              <a:t>.</a:t>
            </a:r>
          </a:p>
        </p:txBody>
      </p:sp>
      <p:sp>
        <p:nvSpPr>
          <p:cNvPr id="24" name="Line Callout 1 23"/>
          <p:cNvSpPr/>
          <p:nvPr/>
        </p:nvSpPr>
        <p:spPr bwMode="auto">
          <a:xfrm>
            <a:off x="4923298" y="3707187"/>
            <a:ext cx="1257300" cy="814013"/>
          </a:xfrm>
          <a:prstGeom prst="borderCallout1">
            <a:avLst>
              <a:gd name="adj1" fmla="val 48262"/>
              <a:gd name="adj2" fmla="val 1166"/>
              <a:gd name="adj3" fmla="val 8562"/>
              <a:gd name="adj4" fmla="val -4428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a:t>The cost per container for each internal dunnage type will auto-calculate dunnage cost per container based on your inputs in the yellow cells on the left</a:t>
            </a:r>
            <a:r>
              <a:rPr lang="en-US" sz="600" dirty="0" smtClean="0"/>
              <a:t>.</a:t>
            </a:r>
            <a:r>
              <a:rPr lang="zh-CN" altLang="en-US" sz="600" dirty="0" smtClean="0"/>
              <a:t>每种内衬类型的成本将基于你黄色部分的手工输入将结果自动呈现到绿色份框里</a:t>
            </a:r>
            <a:endParaRPr lang="en-US" sz="600" dirty="0"/>
          </a:p>
        </p:txBody>
      </p:sp>
      <p:sp>
        <p:nvSpPr>
          <p:cNvPr id="4" name="灯片编号占位符 3"/>
          <p:cNvSpPr>
            <a:spLocks noGrp="1"/>
          </p:cNvSpPr>
          <p:nvPr>
            <p:ph type="sldNum" sz="quarter" idx="4"/>
          </p:nvPr>
        </p:nvSpPr>
        <p:spPr/>
        <p:txBody>
          <a:bodyPr/>
          <a:lstStyle/>
          <a:p>
            <a:fld id="{8A661967-8D01-4D8A-8FD0-86F83ECE6BD1}" type="slidenum">
              <a:rPr lang="en-US" smtClean="0"/>
              <a:pPr/>
              <a:t>17</a:t>
            </a:fld>
            <a:endParaRPr lang="en-US" dirty="0"/>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30940" y="2146450"/>
            <a:ext cx="994314" cy="1104367"/>
          </a:xfrm>
          <a:prstGeom prst="rect">
            <a:avLst/>
          </a:prstGeom>
          <a:ln w="15875">
            <a:solidFill>
              <a:schemeClr val="tx1"/>
            </a:solidFill>
          </a:ln>
        </p:spPr>
      </p:pic>
      <p:sp>
        <p:nvSpPr>
          <p:cNvPr id="9" name="文本框 8"/>
          <p:cNvSpPr txBox="1"/>
          <p:nvPr/>
        </p:nvSpPr>
        <p:spPr>
          <a:xfrm>
            <a:off x="7478035" y="3457746"/>
            <a:ext cx="1685153" cy="1163395"/>
          </a:xfrm>
          <a:prstGeom prst="rect">
            <a:avLst/>
          </a:prstGeom>
          <a:noFill/>
        </p:spPr>
        <p:txBody>
          <a:bodyPr wrap="square" rtlCol="0">
            <a:spAutoFit/>
          </a:bodyPr>
          <a:lstStyle/>
          <a:p>
            <a:pPr algn="l"/>
            <a:r>
              <a:rPr lang="en-US" sz="800" dirty="0"/>
              <a:t>NOTE: If there is no Primary container used enter the Bulk container information in the Internal Dunnage Section.</a:t>
            </a:r>
          </a:p>
          <a:p>
            <a:pPr algn="l"/>
            <a:r>
              <a:rPr lang="zh-CN" altLang="en-US" sz="800" dirty="0"/>
              <a:t>注意：如果没有一级包装，请输入大</a:t>
            </a:r>
            <a:r>
              <a:rPr lang="zh-CN" altLang="en-US" sz="800" dirty="0" smtClean="0"/>
              <a:t>包装箱内包装信息</a:t>
            </a:r>
            <a:r>
              <a:rPr lang="zh-CN" altLang="en-US" sz="800" dirty="0"/>
              <a:t>在“</a:t>
            </a:r>
            <a:r>
              <a:rPr lang="en-US" altLang="zh-CN" sz="800" dirty="0"/>
              <a:t>Internal Dunnage Section”</a:t>
            </a:r>
            <a:r>
              <a:rPr lang="zh-CN" altLang="en-US" sz="800" dirty="0"/>
              <a:t>部分</a:t>
            </a:r>
            <a:endParaRPr lang="en-US" sz="800" dirty="0"/>
          </a:p>
          <a:p>
            <a:pPr algn="l"/>
            <a:endParaRPr lang="en-US" sz="800" dirty="0" smtClean="0"/>
          </a:p>
        </p:txBody>
      </p:sp>
      <p:cxnSp>
        <p:nvCxnSpPr>
          <p:cNvPr id="12" name="直接箭头连接符 11"/>
          <p:cNvCxnSpPr/>
          <p:nvPr/>
        </p:nvCxnSpPr>
        <p:spPr bwMode="auto">
          <a:xfrm>
            <a:off x="6727371" y="2355353"/>
            <a:ext cx="1148225" cy="216755"/>
          </a:xfrm>
          <a:prstGeom prst="straightConnector1">
            <a:avLst/>
          </a:prstGeom>
          <a:solidFill>
            <a:srgbClr val="C0C0C0"/>
          </a:solidFill>
          <a:ln w="0" cap="flat" cmpd="sng" algn="ctr">
            <a:solidFill>
              <a:schemeClr val="tx1"/>
            </a:solidFill>
            <a:prstDash val="solid"/>
            <a:round/>
            <a:headEnd type="none" w="med" len="med"/>
            <a:tailEnd type="triangle"/>
          </a:ln>
          <a:effectLst/>
        </p:spPr>
      </p:cxnSp>
      <p:cxnSp>
        <p:nvCxnSpPr>
          <p:cNvPr id="26" name="直接箭头连接符 25"/>
          <p:cNvCxnSpPr/>
          <p:nvPr/>
        </p:nvCxnSpPr>
        <p:spPr bwMode="auto">
          <a:xfrm flipV="1">
            <a:off x="6727371" y="2619948"/>
            <a:ext cx="1148225" cy="319144"/>
          </a:xfrm>
          <a:prstGeom prst="straightConnector1">
            <a:avLst/>
          </a:prstGeom>
          <a:solidFill>
            <a:srgbClr val="C0C0C0"/>
          </a:solidFill>
          <a:ln w="0" cap="flat" cmpd="sng" algn="ctr">
            <a:solidFill>
              <a:schemeClr val="tx1"/>
            </a:solidFill>
            <a:prstDash val="solid"/>
            <a:round/>
            <a:headEnd type="none" w="med" len="med"/>
            <a:tailEnd type="triangle"/>
          </a:ln>
          <a:effectLst/>
        </p:spPr>
      </p:cxnSp>
      <p:sp>
        <p:nvSpPr>
          <p:cNvPr id="15" name="文本框 14"/>
          <p:cNvSpPr txBox="1"/>
          <p:nvPr/>
        </p:nvSpPr>
        <p:spPr>
          <a:xfrm>
            <a:off x="7772262" y="2406515"/>
            <a:ext cx="1390926" cy="646331"/>
          </a:xfrm>
          <a:prstGeom prst="rect">
            <a:avLst/>
          </a:prstGeom>
          <a:noFill/>
        </p:spPr>
        <p:txBody>
          <a:bodyPr wrap="square" rtlCol="0">
            <a:spAutoFit/>
          </a:bodyPr>
          <a:lstStyle/>
          <a:p>
            <a:pPr algn="l"/>
            <a:r>
              <a:rPr lang="zh-CN" altLang="en-US" sz="900" dirty="0" smtClean="0"/>
              <a:t>此图的封箱盖板和底部的衬板信息需要填写到“</a:t>
            </a:r>
            <a:r>
              <a:rPr lang="en-US" altLang="zh-CN" sz="900" dirty="0" smtClean="0"/>
              <a:t>Closure Material Information”</a:t>
            </a:r>
            <a:endParaRPr lang="en-US" sz="900" dirty="0" smtClean="0"/>
          </a:p>
        </p:txBody>
      </p:sp>
      <p:pic>
        <p:nvPicPr>
          <p:cNvPr id="29" name="图片 28" descr="rId2"/>
          <p:cNvPicPr>
            <a:picLocks noChangeAspect="1" noChangeArrowheads="1"/>
          </p:cNvPicPr>
          <p:nvPr/>
        </p:nvPicPr>
        <p:blipFill>
          <a:blip r:embed="rId6" cstate="print">
            <a:extLst>
              <a:ext uri="{28A0092B-C50C-407E-A947-70E740481C1C}">
                <a14:useLocalDpi xmlns:a14="http://schemas.microsoft.com/office/drawing/2010/main" val="0"/>
              </a:ext>
            </a:extLst>
          </a:blip>
          <a:srcRect l="27713" t="31538" r="31882" b="19994"/>
          <a:stretch>
            <a:fillRect/>
          </a:stretch>
        </p:blipFill>
        <p:spPr>
          <a:xfrm>
            <a:off x="6475913" y="3457746"/>
            <a:ext cx="1002122" cy="1089012"/>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0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18</a:t>
            </a:fld>
            <a:endParaRPr lang="en-US" dirty="0"/>
          </a:p>
        </p:txBody>
      </p:sp>
      <p:sp>
        <p:nvSpPr>
          <p:cNvPr id="3" name="页脚占位符 2"/>
          <p:cNvSpPr>
            <a:spLocks noGrp="1"/>
          </p:cNvSpPr>
          <p:nvPr>
            <p:ph type="ftr" sz="quarter" idx="3"/>
          </p:nvPr>
        </p:nvSpPr>
        <p:spPr/>
        <p:txBody>
          <a:bodyPr/>
          <a:lstStyle/>
          <a:p>
            <a:pPr algn="l"/>
            <a:r>
              <a:rPr lang="en-US" smtClean="0"/>
              <a:t>Internal Use Only</a:t>
            </a:r>
            <a:endParaRPr lang="en-US" dirty="0"/>
          </a:p>
        </p:txBody>
      </p:sp>
      <p:sp>
        <p:nvSpPr>
          <p:cNvPr id="4" name="Title 1"/>
          <p:cNvSpPr txBox="1">
            <a:spLocks/>
          </p:cNvSpPr>
          <p:nvPr/>
        </p:nvSpPr>
        <p:spPr>
          <a:xfrm>
            <a:off x="645673" y="57150"/>
            <a:ext cx="6981488" cy="667940"/>
          </a:xfrm>
          <a:prstGeom prst="rect">
            <a:avLst/>
          </a:prstGeom>
        </p:spPr>
        <p:txBody>
          <a:bodyPr>
            <a:normAutofit fontScale="90000" lnSpcReduction="10000"/>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400" kern="0" smtClean="0"/>
              <a:t>PCDS Internal Dunnage Section</a:t>
            </a:r>
            <a:br>
              <a:rPr lang="en-US" sz="2400" kern="0" smtClean="0"/>
            </a:br>
            <a:r>
              <a:rPr lang="zh-CN" altLang="en-US" sz="2400" kern="0" smtClean="0"/>
              <a:t>包装成本信息表内衬部分</a:t>
            </a:r>
            <a:endParaRPr lang="en-US" sz="2400" kern="0" dirty="0"/>
          </a:p>
        </p:txBody>
      </p:sp>
      <p:pic>
        <p:nvPicPr>
          <p:cNvPr id="5" name="Picture 4"/>
          <p:cNvPicPr>
            <a:picLocks noChangeAspect="1"/>
          </p:cNvPicPr>
          <p:nvPr/>
        </p:nvPicPr>
        <p:blipFill>
          <a:blip r:embed="rId2"/>
          <a:stretch>
            <a:fillRect/>
          </a:stretch>
        </p:blipFill>
        <p:spPr>
          <a:xfrm>
            <a:off x="719152" y="725090"/>
            <a:ext cx="5202814" cy="1450869"/>
          </a:xfrm>
          <a:prstGeom prst="rect">
            <a:avLst/>
          </a:prstGeom>
        </p:spPr>
      </p:pic>
      <p:sp>
        <p:nvSpPr>
          <p:cNvPr id="6" name="圆角矩形 5"/>
          <p:cNvSpPr/>
          <p:nvPr/>
        </p:nvSpPr>
        <p:spPr bwMode="auto">
          <a:xfrm>
            <a:off x="798955" y="1302284"/>
            <a:ext cx="857250" cy="718457"/>
          </a:xfrm>
          <a:prstGeom prst="roundRect">
            <a:avLst/>
          </a:prstGeom>
          <a:noFill/>
          <a:ln w="25400"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8" name="直接箭头连接符 7"/>
          <p:cNvCxnSpPr/>
          <p:nvPr/>
        </p:nvCxnSpPr>
        <p:spPr bwMode="auto">
          <a:xfrm>
            <a:off x="923259" y="2033899"/>
            <a:ext cx="426977" cy="488202"/>
          </a:xfrm>
          <a:prstGeom prst="straightConnector1">
            <a:avLst/>
          </a:prstGeom>
          <a:solidFill>
            <a:srgbClr val="C0C0C0"/>
          </a:solidFill>
          <a:ln w="22225" cap="flat" cmpd="sng" algn="ctr">
            <a:solidFill>
              <a:srgbClr val="EE2E24"/>
            </a:solidFill>
            <a:prstDash val="solid"/>
            <a:round/>
            <a:headEnd type="none" w="med" len="med"/>
            <a:tailEnd type="triangle"/>
          </a:ln>
          <a:effectLst/>
        </p:spPr>
      </p:cxnSp>
      <p:pic>
        <p:nvPicPr>
          <p:cNvPr id="1026" name="Content Placeholder 4"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73" y="2522101"/>
            <a:ext cx="1678783" cy="12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638573" y="3775706"/>
            <a:ext cx="1888802" cy="369332"/>
          </a:xfrm>
          <a:prstGeom prst="rect">
            <a:avLst/>
          </a:prstGeom>
          <a:noFill/>
        </p:spPr>
        <p:txBody>
          <a:bodyPr wrap="square" rtlCol="0">
            <a:spAutoFit/>
          </a:bodyPr>
          <a:lstStyle/>
          <a:p>
            <a:pPr algn="l"/>
            <a:r>
              <a:rPr lang="en-US" dirty="0" smtClean="0"/>
              <a:t>Partition </a:t>
            </a:r>
            <a:r>
              <a:rPr lang="zh-CN" altLang="en-US" sz="1400" dirty="0" smtClean="0"/>
              <a:t>分割内衬</a:t>
            </a:r>
            <a:endParaRPr lang="en-US" sz="2400" dirty="0" smtClean="0"/>
          </a:p>
        </p:txBody>
      </p:sp>
      <p:pic>
        <p:nvPicPr>
          <p:cNvPr id="1027" name="Picture 6" descr="http://krishnagp.com/wp-content/uploads/2013/06/DoubleFaceCorrugatedSheets_produ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955" y="2522101"/>
            <a:ext cx="2219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2559955" y="3779401"/>
            <a:ext cx="2353877" cy="369332"/>
          </a:xfrm>
          <a:prstGeom prst="rect">
            <a:avLst/>
          </a:prstGeom>
          <a:noFill/>
        </p:spPr>
        <p:txBody>
          <a:bodyPr wrap="square" rtlCol="0">
            <a:spAutoFit/>
          </a:bodyPr>
          <a:lstStyle/>
          <a:p>
            <a:pPr algn="l"/>
            <a:r>
              <a:rPr lang="en-US" dirty="0" smtClean="0"/>
              <a:t>Layer Pad </a:t>
            </a:r>
            <a:r>
              <a:rPr lang="zh-CN" altLang="en-US" sz="1400" dirty="0" smtClean="0"/>
              <a:t>分割内衬板</a:t>
            </a:r>
            <a:endParaRPr lang="en-US" sz="2400" dirty="0" smtClean="0"/>
          </a:p>
        </p:txBody>
      </p:sp>
      <p:pic>
        <p:nvPicPr>
          <p:cNvPr id="1028" name="Picture 2" descr="http://pullmanmfg.com/images/packag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412" y="2522101"/>
            <a:ext cx="1962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4913832" y="3747909"/>
            <a:ext cx="2353877" cy="369332"/>
          </a:xfrm>
          <a:prstGeom prst="rect">
            <a:avLst/>
          </a:prstGeom>
          <a:noFill/>
        </p:spPr>
        <p:txBody>
          <a:bodyPr wrap="square" rtlCol="0">
            <a:spAutoFit/>
          </a:bodyPr>
          <a:lstStyle/>
          <a:p>
            <a:pPr algn="l"/>
            <a:r>
              <a:rPr lang="en-US" altLang="zh-CN" dirty="0" smtClean="0"/>
              <a:t>Tray</a:t>
            </a:r>
            <a:r>
              <a:rPr lang="en-US" altLang="zh-CN" sz="1100" dirty="0" smtClean="0"/>
              <a:t> </a:t>
            </a:r>
            <a:r>
              <a:rPr lang="zh-CN" altLang="en-US" sz="1600" dirty="0" smtClean="0"/>
              <a:t>托盘</a:t>
            </a:r>
            <a:endParaRPr lang="en-US" sz="2800" dirty="0" smtClean="0"/>
          </a:p>
        </p:txBody>
      </p:sp>
      <p:pic>
        <p:nvPicPr>
          <p:cNvPr id="1029" name="Picture 9" descr="image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76" y="2745938"/>
            <a:ext cx="167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7075694" y="3725477"/>
            <a:ext cx="2353877" cy="369332"/>
          </a:xfrm>
          <a:prstGeom prst="rect">
            <a:avLst/>
          </a:prstGeom>
          <a:noFill/>
        </p:spPr>
        <p:txBody>
          <a:bodyPr wrap="square" rtlCol="0">
            <a:spAutoFit/>
          </a:bodyPr>
          <a:lstStyle/>
          <a:p>
            <a:pPr algn="l"/>
            <a:r>
              <a:rPr lang="en-US" altLang="zh-CN" dirty="0" smtClean="0"/>
              <a:t>Die Cut</a:t>
            </a:r>
            <a:r>
              <a:rPr lang="zh-CN" altLang="en-US" sz="1600" dirty="0" smtClean="0"/>
              <a:t>内切式内衬</a:t>
            </a:r>
            <a:endParaRPr lang="en-US" sz="2800" dirty="0" smtClean="0"/>
          </a:p>
        </p:txBody>
      </p:sp>
    </p:spTree>
    <p:extLst>
      <p:ext uri="{BB962C8B-B14F-4D97-AF65-F5344CB8AC3E}">
        <p14:creationId xmlns:p14="http://schemas.microsoft.com/office/powerpoint/2010/main" val="273329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54" y="105689"/>
            <a:ext cx="6981488" cy="667940"/>
          </a:xfrm>
        </p:spPr>
        <p:txBody>
          <a:bodyPr>
            <a:normAutofit fontScale="90000"/>
          </a:bodyPr>
          <a:lstStyle/>
          <a:p>
            <a:r>
              <a:rPr lang="en-US" sz="2400" dirty="0" smtClean="0"/>
              <a:t>PCDS Secondary Container Section</a:t>
            </a:r>
            <a:br>
              <a:rPr lang="en-US" sz="2400" dirty="0" smtClean="0"/>
            </a:br>
            <a:r>
              <a:rPr lang="zh-CN" altLang="en-US" sz="2400" dirty="0" smtClean="0"/>
              <a:t>包装成本信息表 二级包装部分</a:t>
            </a:r>
            <a:r>
              <a:rPr lang="en-US" sz="2400" dirty="0" smtClean="0"/>
              <a:t/>
            </a:r>
            <a:br>
              <a:rPr lang="en-US" sz="2400" dirty="0" smtClean="0"/>
            </a:br>
            <a:endParaRPr lang="en-US" sz="240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5" name="Picture 4"/>
          <p:cNvPicPr>
            <a:picLocks noChangeAspect="1"/>
          </p:cNvPicPr>
          <p:nvPr/>
        </p:nvPicPr>
        <p:blipFill>
          <a:blip r:embed="rId2"/>
          <a:stretch>
            <a:fillRect/>
          </a:stretch>
        </p:blipFill>
        <p:spPr>
          <a:xfrm>
            <a:off x="923258" y="1520684"/>
            <a:ext cx="6054459" cy="1235485"/>
          </a:xfrm>
          <a:prstGeom prst="rect">
            <a:avLst/>
          </a:prstGeom>
        </p:spPr>
      </p:pic>
      <p:pic>
        <p:nvPicPr>
          <p:cNvPr id="7" name="Picture 6"/>
          <p:cNvPicPr>
            <a:picLocks noChangeAspect="1"/>
          </p:cNvPicPr>
          <p:nvPr/>
        </p:nvPicPr>
        <p:blipFill>
          <a:blip r:embed="rId3"/>
          <a:stretch>
            <a:fillRect/>
          </a:stretch>
        </p:blipFill>
        <p:spPr>
          <a:xfrm>
            <a:off x="923258" y="3229263"/>
            <a:ext cx="5996351" cy="1478791"/>
          </a:xfrm>
          <a:prstGeom prst="rect">
            <a:avLst/>
          </a:prstGeom>
        </p:spPr>
      </p:pic>
      <p:sp>
        <p:nvSpPr>
          <p:cNvPr id="20" name="Line Callout 1 19"/>
          <p:cNvSpPr/>
          <p:nvPr/>
        </p:nvSpPr>
        <p:spPr bwMode="auto">
          <a:xfrm>
            <a:off x="661654" y="927927"/>
            <a:ext cx="1257300" cy="545306"/>
          </a:xfrm>
          <a:prstGeom prst="borderCallout1">
            <a:avLst>
              <a:gd name="adj1" fmla="val 97907"/>
              <a:gd name="adj2" fmla="val 41914"/>
              <a:gd name="adj3" fmla="val 235995"/>
              <a:gd name="adj4" fmla="val 6626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Use the drop down menu to select the </a:t>
            </a:r>
            <a:r>
              <a:rPr lang="en-US" sz="700" dirty="0"/>
              <a:t>specific container </a:t>
            </a:r>
            <a:r>
              <a:rPr lang="en-US" sz="700" dirty="0" smtClean="0"/>
              <a:t>type item </a:t>
            </a:r>
            <a:r>
              <a:rPr lang="en-US" sz="700" dirty="0"/>
              <a:t>here.  </a:t>
            </a:r>
            <a:r>
              <a:rPr lang="zh-CN" altLang="en-US" sz="700" dirty="0" smtClean="0"/>
              <a:t>使用下拉菜单选择具体的包装箱类型</a:t>
            </a:r>
            <a:r>
              <a:rPr lang="en-US" sz="700" dirty="0" smtClean="0"/>
              <a:t>                                                                                                                     </a:t>
            </a:r>
            <a:r>
              <a:rPr lang="en-US" sz="825" dirty="0"/>
              <a:t>.</a:t>
            </a:r>
          </a:p>
        </p:txBody>
      </p:sp>
      <p:sp>
        <p:nvSpPr>
          <p:cNvPr id="21" name="Line Callout 1 20"/>
          <p:cNvSpPr/>
          <p:nvPr/>
        </p:nvSpPr>
        <p:spPr bwMode="auto">
          <a:xfrm>
            <a:off x="2983670" y="2674295"/>
            <a:ext cx="1257300" cy="577633"/>
          </a:xfrm>
          <a:prstGeom prst="borderCallout1">
            <a:avLst>
              <a:gd name="adj1" fmla="val 97907"/>
              <a:gd name="adj2" fmla="val 41914"/>
              <a:gd name="adj3" fmla="val 193309"/>
              <a:gd name="adj4" fmla="val 10872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Use the drop down menu to select </a:t>
            </a:r>
            <a:r>
              <a:rPr lang="en-US" sz="700" dirty="0"/>
              <a:t>the </a:t>
            </a:r>
            <a:r>
              <a:rPr lang="en-US" sz="700" dirty="0" smtClean="0"/>
              <a:t>specific materials used here</a:t>
            </a:r>
            <a:r>
              <a:rPr lang="en-US" sz="700" b="1" dirty="0" smtClean="0"/>
              <a:t>.</a:t>
            </a:r>
            <a:r>
              <a:rPr lang="zh-CN" altLang="en-US" sz="700" b="1" dirty="0" smtClean="0"/>
              <a:t>使用下拉菜单选择具体的使用材料</a:t>
            </a:r>
            <a:r>
              <a:rPr lang="en-US" sz="700" b="1" dirty="0" smtClean="0"/>
              <a:t>                                                                                                                       </a:t>
            </a:r>
            <a:r>
              <a:rPr lang="en-US" sz="700" dirty="0"/>
              <a:t>.</a:t>
            </a:r>
          </a:p>
        </p:txBody>
      </p:sp>
      <p:sp>
        <p:nvSpPr>
          <p:cNvPr id="6" name="Line Callout 1 5"/>
          <p:cNvSpPr/>
          <p:nvPr/>
        </p:nvSpPr>
        <p:spPr bwMode="auto">
          <a:xfrm>
            <a:off x="2872644" y="927927"/>
            <a:ext cx="1368325" cy="533548"/>
          </a:xfrm>
          <a:prstGeom prst="borderCallout1">
            <a:avLst>
              <a:gd name="adj1" fmla="val 99873"/>
              <a:gd name="adj2" fmla="val 50683"/>
              <a:gd name="adj3" fmla="val 212816"/>
              <a:gd name="adj4" fmla="val -4079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800" dirty="0" smtClean="0"/>
              <a:t>Manually enter the </a:t>
            </a:r>
            <a:r>
              <a:rPr lang="en-US" sz="800" dirty="0"/>
              <a:t>specific container </a:t>
            </a:r>
            <a:r>
              <a:rPr lang="en-US" sz="800" dirty="0" smtClean="0"/>
              <a:t> description </a:t>
            </a:r>
            <a:r>
              <a:rPr lang="zh-CN" altLang="en-US" sz="800" dirty="0" smtClean="0"/>
              <a:t>手工输入具体的包装箱类型描述</a:t>
            </a:r>
            <a:r>
              <a:rPr lang="en-US" sz="800" dirty="0" smtClean="0"/>
              <a:t>                                                                                                                    </a:t>
            </a:r>
            <a:r>
              <a:rPr lang="en-US" sz="825" dirty="0"/>
              <a:t>.</a:t>
            </a:r>
          </a:p>
        </p:txBody>
      </p:sp>
      <p:sp>
        <p:nvSpPr>
          <p:cNvPr id="24" name="Line Callout 1 23"/>
          <p:cNvSpPr/>
          <p:nvPr/>
        </p:nvSpPr>
        <p:spPr bwMode="auto">
          <a:xfrm>
            <a:off x="5044191" y="927927"/>
            <a:ext cx="1257300" cy="431006"/>
          </a:xfrm>
          <a:prstGeom prst="borderCallout1">
            <a:avLst>
              <a:gd name="adj1" fmla="val 102421"/>
              <a:gd name="adj2" fmla="val 47588"/>
              <a:gd name="adj3" fmla="val 258338"/>
              <a:gd name="adj4" fmla="val 10820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a:t>
            </a:r>
            <a:r>
              <a:rPr lang="en-US" sz="700" dirty="0"/>
              <a:t>the item cost for each secondary container </a:t>
            </a:r>
            <a:r>
              <a:rPr lang="en-US" sz="700" dirty="0" smtClean="0"/>
              <a:t>type</a:t>
            </a:r>
            <a:r>
              <a:rPr lang="zh-CN" altLang="en-US" sz="700" dirty="0" smtClean="0"/>
              <a:t>手工输入每种二级包装箱类型的价格</a:t>
            </a:r>
            <a:r>
              <a:rPr lang="en-US" sz="700" dirty="0" smtClean="0"/>
              <a:t> </a:t>
            </a:r>
            <a:endParaRPr lang="en-US" sz="700" dirty="0"/>
          </a:p>
        </p:txBody>
      </p:sp>
      <p:sp>
        <p:nvSpPr>
          <p:cNvPr id="22" name="Line Callout 1 21"/>
          <p:cNvSpPr/>
          <p:nvPr/>
        </p:nvSpPr>
        <p:spPr bwMode="auto">
          <a:xfrm>
            <a:off x="6349067" y="2777213"/>
            <a:ext cx="1447826" cy="431006"/>
          </a:xfrm>
          <a:prstGeom prst="borderCallout1">
            <a:avLst>
              <a:gd name="adj1" fmla="val 100916"/>
              <a:gd name="adj2" fmla="val 50683"/>
              <a:gd name="adj3" fmla="val 241505"/>
              <a:gd name="adj4" fmla="val -11799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800" dirty="0"/>
              <a:t>Enter the weight of each container item here</a:t>
            </a:r>
            <a:r>
              <a:rPr lang="en-US" sz="800" dirty="0" smtClean="0"/>
              <a:t>.</a:t>
            </a:r>
            <a:r>
              <a:rPr lang="zh-CN" altLang="en-US" sz="800" dirty="0" smtClean="0"/>
              <a:t>在此数据每种包装箱类型的重量</a:t>
            </a:r>
            <a:endParaRPr lang="en-US" sz="800" dirty="0"/>
          </a:p>
        </p:txBody>
      </p:sp>
      <p:sp>
        <p:nvSpPr>
          <p:cNvPr id="25" name="Line Callout 1 24"/>
          <p:cNvSpPr/>
          <p:nvPr/>
        </p:nvSpPr>
        <p:spPr bwMode="auto">
          <a:xfrm>
            <a:off x="4746545" y="2208238"/>
            <a:ext cx="1384834" cy="1021025"/>
          </a:xfrm>
          <a:prstGeom prst="borderCallout1">
            <a:avLst>
              <a:gd name="adj1" fmla="val 99177"/>
              <a:gd name="adj2" fmla="val 48619"/>
              <a:gd name="adj3" fmla="val 152757"/>
              <a:gd name="adj4" fmla="val -2630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b="1" dirty="0" smtClean="0"/>
              <a:t>NOTE: It is critical if solid wood packaging materials are used for export that you select the ‘Wood ISPM15 compliant’ attribute here.                                                                                                                      </a:t>
            </a:r>
            <a:r>
              <a:rPr lang="en-US" sz="825" dirty="0"/>
              <a:t>.</a:t>
            </a:r>
          </a:p>
        </p:txBody>
      </p:sp>
      <p:sp>
        <p:nvSpPr>
          <p:cNvPr id="4" name="灯片编号占位符 3"/>
          <p:cNvSpPr>
            <a:spLocks noGrp="1"/>
          </p:cNvSpPr>
          <p:nvPr>
            <p:ph type="sldNum" sz="quarter" idx="4"/>
          </p:nvPr>
        </p:nvSpPr>
        <p:spPr/>
        <p:txBody>
          <a:bodyPr/>
          <a:lstStyle/>
          <a:p>
            <a:fld id="{8A661967-8D01-4D8A-8FD0-86F83ECE6BD1}" type="slidenum">
              <a:rPr lang="en-US" smtClean="0"/>
              <a:pPr/>
              <a:t>19</a:t>
            </a:fld>
            <a:endParaRPr lang="en-US" dirty="0"/>
          </a:p>
        </p:txBody>
      </p:sp>
    </p:spTree>
    <p:extLst>
      <p:ext uri="{BB962C8B-B14F-4D97-AF65-F5344CB8AC3E}">
        <p14:creationId xmlns:p14="http://schemas.microsoft.com/office/powerpoint/2010/main" val="35751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6" grpId="0" animBg="1"/>
      <p:bldP spid="6" grpId="1" animBg="1"/>
      <p:bldP spid="24" grpId="0" animBg="1"/>
      <p:bldP spid="24" grpId="1" animBg="1"/>
      <p:bldP spid="22" grpId="0" animBg="1"/>
      <p:bldP spid="22"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02" y="66956"/>
            <a:ext cx="6702184" cy="667940"/>
          </a:xfrm>
        </p:spPr>
        <p:txBody>
          <a:bodyPr>
            <a:normAutofit/>
          </a:bodyPr>
          <a:lstStyle/>
          <a:p>
            <a:r>
              <a:rPr lang="en-US" dirty="0" smtClean="0"/>
              <a:t>PDS Form </a:t>
            </a:r>
            <a:r>
              <a:rPr lang="en-US" dirty="0"/>
              <a:t>Example </a:t>
            </a:r>
            <a:r>
              <a:rPr lang="zh-CN" altLang="en-US" dirty="0" smtClean="0"/>
              <a:t>包装数据表例子</a:t>
            </a:r>
            <a:endParaRPr lang="en-US" dirty="0"/>
          </a:p>
        </p:txBody>
      </p:sp>
      <p:sp>
        <p:nvSpPr>
          <p:cNvPr id="6" name="Rectangle 5"/>
          <p:cNvSpPr/>
          <p:nvPr/>
        </p:nvSpPr>
        <p:spPr>
          <a:xfrm>
            <a:off x="4243433" y="1205932"/>
            <a:ext cx="4280081" cy="2427203"/>
          </a:xfrm>
          <a:prstGeom prst="rect">
            <a:avLst/>
          </a:prstGeom>
        </p:spPr>
        <p:txBody>
          <a:bodyPr wrap="square">
            <a:spAutoFit/>
          </a:bodyPr>
          <a:lstStyle/>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First Tab of the PDS Form (PSDS) </a:t>
            </a:r>
            <a:r>
              <a:rPr lang="zh-CN" altLang="en-US" sz="1050" dirty="0" smtClean="0">
                <a:solidFill>
                  <a:srgbClr val="000000"/>
                </a:solidFill>
                <a:latin typeface="Arial" panose="020B0604020202020204" pitchFamily="34" charset="0"/>
              </a:rPr>
              <a:t>包装方案数据表，见左图</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1 PDS Form per </a:t>
            </a:r>
            <a:r>
              <a:rPr lang="en-US" sz="1050" dirty="0">
                <a:solidFill>
                  <a:srgbClr val="000000"/>
                </a:solidFill>
                <a:latin typeface="Arial" panose="020B0604020202020204" pitchFamily="34" charset="0"/>
              </a:rPr>
              <a:t>part </a:t>
            </a:r>
            <a:r>
              <a:rPr lang="en-US" sz="1050" dirty="0" smtClean="0">
                <a:solidFill>
                  <a:srgbClr val="000000"/>
                </a:solidFill>
                <a:latin typeface="Arial" panose="020B0604020202020204" pitchFamily="34" charset="0"/>
              </a:rPr>
              <a:t>number  </a:t>
            </a:r>
            <a:r>
              <a:rPr lang="zh-CN" altLang="en-US" sz="1050" dirty="0" smtClean="0">
                <a:solidFill>
                  <a:srgbClr val="000000"/>
                </a:solidFill>
                <a:latin typeface="Arial" panose="020B0604020202020204" pitchFamily="34" charset="0"/>
              </a:rPr>
              <a:t>一个零件一张此表</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Part </a:t>
            </a:r>
            <a:r>
              <a:rPr lang="en-US" sz="1050" dirty="0">
                <a:solidFill>
                  <a:srgbClr val="000000"/>
                </a:solidFill>
                <a:latin typeface="Arial" panose="020B0604020202020204" pitchFamily="34" charset="0"/>
              </a:rPr>
              <a:t>/ Supplier info </a:t>
            </a:r>
            <a:r>
              <a:rPr lang="zh-CN" altLang="en-US" sz="1050" dirty="0" smtClean="0">
                <a:solidFill>
                  <a:srgbClr val="000000"/>
                </a:solidFill>
                <a:latin typeface="Arial" panose="020B0604020202020204" pitchFamily="34" charset="0"/>
              </a:rPr>
              <a:t>零件</a:t>
            </a:r>
            <a:r>
              <a:rPr lang="en-US" altLang="zh-CN" sz="1050" dirty="0" smtClean="0">
                <a:solidFill>
                  <a:srgbClr val="000000"/>
                </a:solidFill>
                <a:latin typeface="Arial" panose="020B0604020202020204" pitchFamily="34" charset="0"/>
              </a:rPr>
              <a:t>/</a:t>
            </a:r>
            <a:r>
              <a:rPr lang="zh-CN" altLang="en-US" sz="1050" dirty="0" smtClean="0">
                <a:solidFill>
                  <a:srgbClr val="000000"/>
                </a:solidFill>
                <a:latin typeface="Arial" panose="020B0604020202020204" pitchFamily="34" charset="0"/>
              </a:rPr>
              <a:t>供应商信息</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4 </a:t>
            </a:r>
            <a:r>
              <a:rPr lang="en-US" sz="1050" dirty="0">
                <a:solidFill>
                  <a:srgbClr val="000000"/>
                </a:solidFill>
                <a:latin typeface="Arial" panose="020B0604020202020204" pitchFamily="34" charset="0"/>
              </a:rPr>
              <a:t>photos </a:t>
            </a:r>
            <a:r>
              <a:rPr lang="en-US" sz="1050" dirty="0" smtClean="0">
                <a:solidFill>
                  <a:srgbClr val="000000"/>
                </a:solidFill>
                <a:latin typeface="Arial" panose="020B0604020202020204" pitchFamily="34" charset="0"/>
              </a:rPr>
              <a:t> 4 </a:t>
            </a:r>
            <a:r>
              <a:rPr lang="zh-CN" altLang="en-US" sz="1050" dirty="0" smtClean="0">
                <a:solidFill>
                  <a:srgbClr val="000000"/>
                </a:solidFill>
                <a:latin typeface="Arial" panose="020B0604020202020204" pitchFamily="34" charset="0"/>
              </a:rPr>
              <a:t>张照片</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Quantities </a:t>
            </a:r>
            <a:r>
              <a:rPr lang="zh-CN" altLang="en-US" sz="1050" dirty="0" smtClean="0">
                <a:solidFill>
                  <a:srgbClr val="000000"/>
                </a:solidFill>
                <a:latin typeface="Arial" panose="020B0604020202020204" pitchFamily="34" charset="0"/>
              </a:rPr>
              <a:t>数量</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Dimensions </a:t>
            </a:r>
            <a:r>
              <a:rPr lang="en-US" sz="1050" dirty="0">
                <a:solidFill>
                  <a:srgbClr val="000000"/>
                </a:solidFill>
                <a:latin typeface="Arial" panose="020B0604020202020204" pitchFamily="34" charset="0"/>
              </a:rPr>
              <a:t>(mm) </a:t>
            </a:r>
            <a:r>
              <a:rPr lang="en-US" sz="1050" dirty="0" smtClean="0">
                <a:solidFill>
                  <a:srgbClr val="000000"/>
                </a:solidFill>
                <a:latin typeface="Arial" panose="020B0604020202020204" pitchFamily="34" charset="0"/>
              </a:rPr>
              <a:t> </a:t>
            </a:r>
            <a:r>
              <a:rPr lang="zh-CN" altLang="en-US" sz="1050" dirty="0" smtClean="0">
                <a:solidFill>
                  <a:srgbClr val="000000"/>
                </a:solidFill>
                <a:latin typeface="Arial" panose="020B0604020202020204" pitchFamily="34" charset="0"/>
              </a:rPr>
              <a:t>尺寸（毫米）</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Part Weight </a:t>
            </a:r>
            <a:r>
              <a:rPr lang="en-US" sz="1050" dirty="0">
                <a:solidFill>
                  <a:srgbClr val="000000"/>
                </a:solidFill>
                <a:latin typeface="Arial" panose="020B0604020202020204" pitchFamily="34" charset="0"/>
              </a:rPr>
              <a:t>(kg) </a:t>
            </a:r>
            <a:r>
              <a:rPr lang="en-US" sz="1050" dirty="0" smtClean="0">
                <a:solidFill>
                  <a:srgbClr val="000000"/>
                </a:solidFill>
                <a:latin typeface="Arial" panose="020B0604020202020204" pitchFamily="34" charset="0"/>
              </a:rPr>
              <a:t> </a:t>
            </a:r>
            <a:r>
              <a:rPr lang="zh-CN" altLang="en-US" sz="1050" dirty="0" smtClean="0">
                <a:solidFill>
                  <a:srgbClr val="000000"/>
                </a:solidFill>
                <a:latin typeface="Arial" panose="020B0604020202020204" pitchFamily="34" charset="0"/>
              </a:rPr>
              <a:t>零件重量（公斤）</a:t>
            </a:r>
            <a:endParaRPr lang="en-US" sz="105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050" dirty="0" smtClean="0">
                <a:solidFill>
                  <a:srgbClr val="000000"/>
                </a:solidFill>
                <a:latin typeface="Arial" panose="020B0604020202020204" pitchFamily="34" charset="0"/>
              </a:rPr>
              <a:t>Cummins </a:t>
            </a:r>
            <a:r>
              <a:rPr lang="en-US" sz="1050" dirty="0">
                <a:solidFill>
                  <a:srgbClr val="000000"/>
                </a:solidFill>
                <a:latin typeface="Arial" panose="020B0604020202020204" pitchFamily="34" charset="0"/>
              </a:rPr>
              <a:t>Barcode label </a:t>
            </a:r>
            <a:r>
              <a:rPr lang="en-US" sz="1050" dirty="0" smtClean="0">
                <a:solidFill>
                  <a:srgbClr val="000000"/>
                </a:solidFill>
                <a:latin typeface="Arial" panose="020B0604020202020204" pitchFamily="34" charset="0"/>
              </a:rPr>
              <a:t>image</a:t>
            </a:r>
            <a:r>
              <a:rPr lang="zh-CN" altLang="en-US" sz="1050" dirty="0" smtClean="0">
                <a:solidFill>
                  <a:srgbClr val="000000"/>
                </a:solidFill>
                <a:latin typeface="Arial" panose="020B0604020202020204" pitchFamily="34" charset="0"/>
              </a:rPr>
              <a:t>（</a:t>
            </a:r>
            <a:r>
              <a:rPr lang="en-US" altLang="zh-CN" sz="1050" dirty="0" smtClean="0">
                <a:solidFill>
                  <a:srgbClr val="000000"/>
                </a:solidFill>
                <a:latin typeface="Arial" panose="020B0604020202020204" pitchFamily="34" charset="0"/>
              </a:rPr>
              <a:t>Cummins </a:t>
            </a:r>
            <a:r>
              <a:rPr lang="zh-CN" altLang="en-US" sz="1050" dirty="0">
                <a:solidFill>
                  <a:srgbClr val="000000"/>
                </a:solidFill>
                <a:latin typeface="Arial" panose="020B0604020202020204" pitchFamily="34" charset="0"/>
              </a:rPr>
              <a:t>条码</a:t>
            </a:r>
            <a:r>
              <a:rPr lang="zh-CN" altLang="en-US" sz="1050" dirty="0" smtClean="0">
                <a:solidFill>
                  <a:srgbClr val="000000"/>
                </a:solidFill>
                <a:latin typeface="Arial" panose="020B0604020202020204" pitchFamily="34" charset="0"/>
              </a:rPr>
              <a:t>标签图示） </a:t>
            </a:r>
            <a:endParaRPr lang="en-US" sz="105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7" name="Picture 6"/>
          <p:cNvPicPr>
            <a:picLocks noChangeAspect="1"/>
          </p:cNvPicPr>
          <p:nvPr/>
        </p:nvPicPr>
        <p:blipFill>
          <a:blip r:embed="rId2"/>
          <a:stretch>
            <a:fillRect/>
          </a:stretch>
        </p:blipFill>
        <p:spPr>
          <a:xfrm>
            <a:off x="1378269" y="906480"/>
            <a:ext cx="2865164" cy="3963836"/>
          </a:xfrm>
          <a:prstGeom prst="rect">
            <a:avLst/>
          </a:prstGeom>
        </p:spPr>
      </p:pic>
      <p:sp>
        <p:nvSpPr>
          <p:cNvPr id="4" name="灯片编号占位符 3"/>
          <p:cNvSpPr>
            <a:spLocks noGrp="1"/>
          </p:cNvSpPr>
          <p:nvPr>
            <p:ph type="sldNum" sz="quarter" idx="4"/>
          </p:nvPr>
        </p:nvSpPr>
        <p:spPr/>
        <p:txBody>
          <a:bodyPr/>
          <a:lstStyle/>
          <a:p>
            <a:fld id="{8A661967-8D01-4D8A-8FD0-86F83ECE6BD1}" type="slidenum">
              <a:rPr lang="en-US" smtClean="0"/>
              <a:pPr/>
              <a:t>2</a:t>
            </a:fld>
            <a:endParaRPr lang="en-US" dirty="0"/>
          </a:p>
        </p:txBody>
      </p:sp>
    </p:spTree>
    <p:extLst>
      <p:ext uri="{BB962C8B-B14F-4D97-AF65-F5344CB8AC3E}">
        <p14:creationId xmlns:p14="http://schemas.microsoft.com/office/powerpoint/2010/main" val="99452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864338" y="3037073"/>
            <a:ext cx="5632666" cy="1730189"/>
          </a:xfrm>
          <a:prstGeom prst="rect">
            <a:avLst/>
          </a:prstGeom>
        </p:spPr>
      </p:pic>
      <p:pic>
        <p:nvPicPr>
          <p:cNvPr id="20" name="Picture 19"/>
          <p:cNvPicPr>
            <a:picLocks noChangeAspect="1"/>
          </p:cNvPicPr>
          <p:nvPr/>
        </p:nvPicPr>
        <p:blipFill>
          <a:blip r:embed="rId3"/>
          <a:stretch>
            <a:fillRect/>
          </a:stretch>
        </p:blipFill>
        <p:spPr>
          <a:xfrm>
            <a:off x="864338" y="1537658"/>
            <a:ext cx="4450612" cy="1351539"/>
          </a:xfrm>
          <a:prstGeom prst="rect">
            <a:avLst/>
          </a:prstGeom>
        </p:spPr>
      </p:pic>
      <p:sp>
        <p:nvSpPr>
          <p:cNvPr id="2" name="Title 1"/>
          <p:cNvSpPr>
            <a:spLocks noGrp="1"/>
          </p:cNvSpPr>
          <p:nvPr>
            <p:ph type="title"/>
          </p:nvPr>
        </p:nvSpPr>
        <p:spPr>
          <a:xfrm>
            <a:off x="690230" y="35709"/>
            <a:ext cx="6981488" cy="667940"/>
          </a:xfrm>
        </p:spPr>
        <p:txBody>
          <a:bodyPr>
            <a:normAutofit fontScale="90000"/>
          </a:bodyPr>
          <a:lstStyle/>
          <a:p>
            <a:r>
              <a:rPr lang="en-US" sz="2400" dirty="0" smtClean="0"/>
              <a:t>PCDS Closure Material Info Section</a:t>
            </a:r>
            <a:br>
              <a:rPr lang="en-US" sz="2400" dirty="0" smtClean="0"/>
            </a:br>
            <a:r>
              <a:rPr lang="zh-CN" altLang="en-US" sz="2400" dirty="0" smtClean="0"/>
              <a:t>包装成本信息表附件包装信息部分</a:t>
            </a:r>
            <a:endParaRPr lang="en-US" sz="2400" dirty="0"/>
          </a:p>
        </p:txBody>
      </p:sp>
      <p:sp>
        <p:nvSpPr>
          <p:cNvPr id="10" name="Line Callout 1 9"/>
          <p:cNvSpPr/>
          <p:nvPr/>
        </p:nvSpPr>
        <p:spPr bwMode="auto">
          <a:xfrm>
            <a:off x="3538870" y="804114"/>
            <a:ext cx="1257300" cy="659606"/>
          </a:xfrm>
          <a:prstGeom prst="borderCallout1">
            <a:avLst>
              <a:gd name="adj1" fmla="val 97907"/>
              <a:gd name="adj2" fmla="val 49057"/>
              <a:gd name="adj3" fmla="val 190198"/>
              <a:gd name="adj4" fmla="val -2746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825" dirty="0" smtClean="0"/>
              <a:t>.</a:t>
            </a:r>
            <a:r>
              <a:rPr lang="en-US" sz="800" dirty="0" smtClean="0"/>
              <a:t> </a:t>
            </a:r>
            <a:r>
              <a:rPr lang="en-US" sz="800" dirty="0"/>
              <a:t>Manually enter the specific closure material quantity for the entire unit load here </a:t>
            </a:r>
            <a:endParaRPr lang="en-US" sz="825" dirty="0"/>
          </a:p>
        </p:txBody>
      </p:sp>
      <p:sp>
        <p:nvSpPr>
          <p:cNvPr id="13" name="Line Callout 1 12"/>
          <p:cNvSpPr/>
          <p:nvPr/>
        </p:nvSpPr>
        <p:spPr bwMode="auto">
          <a:xfrm>
            <a:off x="5329238" y="804671"/>
            <a:ext cx="1257300" cy="1056785"/>
          </a:xfrm>
          <a:prstGeom prst="borderCallout1">
            <a:avLst>
              <a:gd name="adj1" fmla="val 44684"/>
              <a:gd name="adj2" fmla="val 1654"/>
              <a:gd name="adj3" fmla="val 120798"/>
              <a:gd name="adj4" fmla="val -15214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a:t>
            </a:r>
            <a:r>
              <a:rPr lang="en-US" sz="700" dirty="0"/>
              <a:t>the specific closure material weight per each closure item in kg </a:t>
            </a:r>
            <a:r>
              <a:rPr lang="en-US" sz="700" dirty="0" smtClean="0"/>
              <a:t>                    </a:t>
            </a:r>
            <a:r>
              <a:rPr lang="en-US" sz="700" b="1" dirty="0" smtClean="0"/>
              <a:t>NOTE: label should have ‘0’ kg entered as it is negligible. </a:t>
            </a:r>
            <a:r>
              <a:rPr lang="zh-CN" altLang="en-US" sz="700" b="1" dirty="0" smtClean="0"/>
              <a:t>手工输入每种封箱材料具体的重量</a:t>
            </a:r>
            <a:endParaRPr lang="en-US" altLang="zh-CN" sz="700" b="1" dirty="0" smtClean="0"/>
          </a:p>
          <a:p>
            <a:pPr algn="l" defTabSz="685800">
              <a:spcBef>
                <a:spcPct val="0"/>
              </a:spcBef>
              <a:buClrTx/>
            </a:pPr>
            <a:r>
              <a:rPr lang="zh-CN" altLang="en-US" sz="700" b="1" dirty="0" smtClean="0"/>
              <a:t>注意：对于“标签”，请将重量输入为</a:t>
            </a:r>
            <a:r>
              <a:rPr lang="en-US" altLang="zh-CN" sz="700" b="1" dirty="0" smtClean="0"/>
              <a:t>0</a:t>
            </a:r>
            <a:r>
              <a:rPr lang="zh-CN" altLang="en-US" sz="700" b="1" dirty="0" smtClean="0"/>
              <a:t>以忽略此信息。</a:t>
            </a:r>
            <a:r>
              <a:rPr lang="en-US" sz="700" dirty="0" smtClean="0"/>
              <a:t>                                                                                                           </a:t>
            </a:r>
            <a:r>
              <a:rPr lang="en-US" sz="825" dirty="0"/>
              <a:t>.</a:t>
            </a:r>
          </a:p>
        </p:txBody>
      </p:sp>
      <p:sp>
        <p:nvSpPr>
          <p:cNvPr id="14" name="Line Callout 1 13"/>
          <p:cNvSpPr/>
          <p:nvPr/>
        </p:nvSpPr>
        <p:spPr bwMode="auto">
          <a:xfrm>
            <a:off x="5868354" y="2053516"/>
            <a:ext cx="1257300" cy="659606"/>
          </a:xfrm>
          <a:prstGeom prst="borderCallout1">
            <a:avLst>
              <a:gd name="adj1" fmla="val 44684"/>
              <a:gd name="adj2" fmla="val -294"/>
              <a:gd name="adj3" fmla="val -416"/>
              <a:gd name="adj4" fmla="val -1670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The </a:t>
            </a:r>
            <a:r>
              <a:rPr lang="en-US" sz="700" dirty="0" smtClean="0"/>
              <a:t>total closure </a:t>
            </a:r>
            <a:r>
              <a:rPr lang="en-US" sz="700" dirty="0"/>
              <a:t>material weights will be auto-calculated per each closure item in kg </a:t>
            </a:r>
            <a:r>
              <a:rPr lang="en-US" sz="700" dirty="0" smtClean="0"/>
              <a:t>here </a:t>
            </a:r>
            <a:r>
              <a:rPr lang="zh-CN" altLang="en-US" sz="700" dirty="0" smtClean="0"/>
              <a:t>总的封箱材料重量将会自动计算并呈现在蓝色区域部分</a:t>
            </a:r>
            <a:r>
              <a:rPr lang="en-US" sz="700" dirty="0" smtClean="0"/>
              <a:t>                                                                                                                   </a:t>
            </a:r>
            <a:endParaRPr lang="en-US" sz="700" dirty="0"/>
          </a:p>
        </p:txBody>
      </p:sp>
      <p:sp>
        <p:nvSpPr>
          <p:cNvPr id="17" name="Line Callout 1 16"/>
          <p:cNvSpPr/>
          <p:nvPr/>
        </p:nvSpPr>
        <p:spPr bwMode="auto">
          <a:xfrm>
            <a:off x="6812748" y="3658089"/>
            <a:ext cx="1257300" cy="488156"/>
          </a:xfrm>
          <a:prstGeom prst="borderCallout1">
            <a:avLst>
              <a:gd name="adj1" fmla="val 51077"/>
              <a:gd name="adj2" fmla="val -943"/>
              <a:gd name="adj3" fmla="val 12180"/>
              <a:gd name="adj4" fmla="val -13411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closure material cost per item </a:t>
            </a:r>
            <a:r>
              <a:rPr lang="en-US" sz="700" dirty="0" smtClean="0"/>
              <a:t>here </a:t>
            </a:r>
            <a:r>
              <a:rPr lang="zh-CN" altLang="en-US" sz="700" dirty="0" smtClean="0"/>
              <a:t>输入封箱材料的单位成本信息</a:t>
            </a:r>
            <a:r>
              <a:rPr lang="en-US" sz="700" dirty="0" smtClean="0"/>
              <a:t>                                                                                                                    </a:t>
            </a:r>
            <a:r>
              <a:rPr lang="en-US" sz="825" dirty="0"/>
              <a:t>.</a:t>
            </a:r>
          </a:p>
        </p:txBody>
      </p:sp>
      <p:sp>
        <p:nvSpPr>
          <p:cNvPr id="19" name="Line Callout 1 18"/>
          <p:cNvSpPr/>
          <p:nvPr/>
        </p:nvSpPr>
        <p:spPr bwMode="auto">
          <a:xfrm>
            <a:off x="7666264" y="4173510"/>
            <a:ext cx="1330252" cy="686084"/>
          </a:xfrm>
          <a:prstGeom prst="borderCallout1">
            <a:avLst>
              <a:gd name="adj1" fmla="val 52110"/>
              <a:gd name="adj2" fmla="val -943"/>
              <a:gd name="adj3" fmla="val -64779"/>
              <a:gd name="adj4" fmla="val -13201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600" dirty="0"/>
              <a:t>The closure material costs will be auto-calculated for the entire unit load for each closure item used </a:t>
            </a:r>
            <a:r>
              <a:rPr lang="en-US" sz="600" dirty="0" smtClean="0"/>
              <a:t>here</a:t>
            </a:r>
            <a:r>
              <a:rPr lang="zh-CN" altLang="en-US" sz="700" dirty="0"/>
              <a:t> </a:t>
            </a:r>
            <a:r>
              <a:rPr lang="zh-CN" altLang="en-US" sz="700" dirty="0" smtClean="0"/>
              <a:t>整体的运输单元的每种封箱材料的成本信息将自动计算并呈现在绿色区域部分</a:t>
            </a:r>
            <a:endParaRPr lang="en-US" sz="90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sp>
        <p:nvSpPr>
          <p:cNvPr id="6" name="Line Callout 1 5"/>
          <p:cNvSpPr/>
          <p:nvPr/>
        </p:nvSpPr>
        <p:spPr bwMode="auto">
          <a:xfrm>
            <a:off x="690230" y="804114"/>
            <a:ext cx="1257300" cy="659606"/>
          </a:xfrm>
          <a:prstGeom prst="borderCallout1">
            <a:avLst>
              <a:gd name="adj1" fmla="val 97907"/>
              <a:gd name="adj2" fmla="val 41914"/>
              <a:gd name="adj3" fmla="val 188436"/>
              <a:gd name="adj4" fmla="val 6391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800" dirty="0" smtClean="0"/>
              <a:t>Use the drop down menu to select the </a:t>
            </a:r>
            <a:r>
              <a:rPr lang="en-US" sz="800" dirty="0"/>
              <a:t>specific </a:t>
            </a:r>
            <a:r>
              <a:rPr lang="en-US" sz="800" dirty="0" smtClean="0"/>
              <a:t>closure item </a:t>
            </a:r>
            <a:r>
              <a:rPr lang="en-US" sz="800" dirty="0"/>
              <a:t>here </a:t>
            </a:r>
            <a:r>
              <a:rPr lang="zh-CN" altLang="en-US" sz="800" dirty="0" smtClean="0"/>
              <a:t>使用下拉菜单选择具体的包装封箱材料</a:t>
            </a:r>
            <a:r>
              <a:rPr lang="en-US" sz="800" dirty="0" smtClean="0"/>
              <a:t>                                                                                                                   </a:t>
            </a:r>
            <a:r>
              <a:rPr lang="en-US" sz="825" dirty="0"/>
              <a:t>.</a:t>
            </a:r>
          </a:p>
        </p:txBody>
      </p:sp>
      <p:sp>
        <p:nvSpPr>
          <p:cNvPr id="8" name="Line Callout 1 7"/>
          <p:cNvSpPr/>
          <p:nvPr/>
        </p:nvSpPr>
        <p:spPr bwMode="auto">
          <a:xfrm>
            <a:off x="2114550" y="851524"/>
            <a:ext cx="1257300" cy="612195"/>
          </a:xfrm>
          <a:prstGeom prst="borderCallout1">
            <a:avLst>
              <a:gd name="adj1" fmla="val 97907"/>
              <a:gd name="adj2" fmla="val 41914"/>
              <a:gd name="adj3" fmla="val 203113"/>
              <a:gd name="adj4" fmla="val -2631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Manually enter the description of </a:t>
            </a:r>
            <a:r>
              <a:rPr lang="en-US" sz="700" dirty="0"/>
              <a:t>the specific closure materials </a:t>
            </a:r>
            <a:r>
              <a:rPr lang="en-US" sz="700" dirty="0" smtClean="0"/>
              <a:t>here </a:t>
            </a:r>
            <a:r>
              <a:rPr lang="zh-CN" altLang="en-US" sz="700" dirty="0" smtClean="0"/>
              <a:t>手工输入具体的封箱材料描述</a:t>
            </a:r>
            <a:r>
              <a:rPr lang="en-US" sz="700" dirty="0" smtClean="0"/>
              <a:t>                                                                                                                    </a:t>
            </a:r>
            <a:r>
              <a:rPr lang="en-US" sz="825" dirty="0"/>
              <a:t>.</a:t>
            </a:r>
          </a:p>
        </p:txBody>
      </p:sp>
      <p:sp>
        <p:nvSpPr>
          <p:cNvPr id="22" name="Line Callout 1 21"/>
          <p:cNvSpPr/>
          <p:nvPr/>
        </p:nvSpPr>
        <p:spPr bwMode="auto">
          <a:xfrm>
            <a:off x="6329784" y="4381141"/>
            <a:ext cx="1257300" cy="659606"/>
          </a:xfrm>
          <a:prstGeom prst="borderCallout1">
            <a:avLst>
              <a:gd name="adj1" fmla="val 52110"/>
              <a:gd name="adj2" fmla="val -943"/>
              <a:gd name="adj3" fmla="val -106863"/>
              <a:gd name="adj4" fmla="val -22292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Use the drop down menu to select the specific closure </a:t>
            </a:r>
            <a:r>
              <a:rPr lang="en-US" sz="700" dirty="0" smtClean="0"/>
              <a:t>materials used here. </a:t>
            </a:r>
            <a:r>
              <a:rPr lang="zh-CN" altLang="en-US" sz="700" dirty="0" smtClean="0"/>
              <a:t>使用下拉菜单选择具体的封箱材料类型</a:t>
            </a:r>
            <a:endParaRPr lang="en-US" sz="700" dirty="0"/>
          </a:p>
        </p:txBody>
      </p:sp>
      <p:sp>
        <p:nvSpPr>
          <p:cNvPr id="4" name="灯片编号占位符 3"/>
          <p:cNvSpPr>
            <a:spLocks noGrp="1"/>
          </p:cNvSpPr>
          <p:nvPr>
            <p:ph type="sldNum" sz="quarter" idx="4"/>
          </p:nvPr>
        </p:nvSpPr>
        <p:spPr/>
        <p:txBody>
          <a:bodyPr/>
          <a:lstStyle/>
          <a:p>
            <a:fld id="{8A661967-8D01-4D8A-8FD0-86F83ECE6BD1}" type="slidenum">
              <a:rPr lang="en-US" smtClean="0"/>
              <a:pPr/>
              <a:t>20</a:t>
            </a:fld>
            <a:endParaRPr lang="en-US" dirty="0"/>
          </a:p>
        </p:txBody>
      </p:sp>
    </p:spTree>
    <p:extLst>
      <p:ext uri="{BB962C8B-B14F-4D97-AF65-F5344CB8AC3E}">
        <p14:creationId xmlns:p14="http://schemas.microsoft.com/office/powerpoint/2010/main" val="743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7" grpId="0" animBg="1"/>
      <p:bldP spid="17" grpId="1" animBg="1"/>
      <p:bldP spid="19" grpId="0" animBg="1"/>
      <p:bldP spid="19" grpId="1" animBg="1"/>
      <p:bldP spid="6" grpId="0" animBg="1"/>
      <p:bldP spid="6" grpId="1" animBg="1"/>
      <p:bldP spid="8" grpId="0" animBg="1"/>
      <p:bldP spid="8"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11" y="0"/>
            <a:ext cx="7195728" cy="667940"/>
          </a:xfrm>
        </p:spPr>
        <p:txBody>
          <a:bodyPr>
            <a:noAutofit/>
          </a:bodyPr>
          <a:lstStyle/>
          <a:p>
            <a:r>
              <a:rPr lang="en-US" sz="2000" dirty="0" smtClean="0"/>
              <a:t>PCDS Cost and Packaging Material Weight Summary Section</a:t>
            </a:r>
            <a:br>
              <a:rPr lang="en-US" sz="2000" dirty="0" smtClean="0"/>
            </a:br>
            <a:r>
              <a:rPr lang="zh-CN" altLang="en-US" sz="2000" dirty="0" smtClean="0"/>
              <a:t>包装成本信息表成本和包装材料重量总结部分</a:t>
            </a:r>
            <a:endParaRPr lang="en-US" sz="2000" dirty="0"/>
          </a:p>
        </p:txBody>
      </p:sp>
      <p:sp>
        <p:nvSpPr>
          <p:cNvPr id="7" name="TextBox 6"/>
          <p:cNvSpPr txBox="1"/>
          <p:nvPr/>
        </p:nvSpPr>
        <p:spPr>
          <a:xfrm>
            <a:off x="1338365" y="4303274"/>
            <a:ext cx="7171454" cy="490134"/>
          </a:xfrm>
          <a:prstGeom prst="rect">
            <a:avLst/>
          </a:prstGeom>
          <a:noFill/>
        </p:spPr>
        <p:txBody>
          <a:bodyPr wrap="square" rtlCol="0">
            <a:spAutoFit/>
          </a:bodyPr>
          <a:lstStyle/>
          <a:p>
            <a:pPr algn="l"/>
            <a:r>
              <a:rPr lang="en-US" sz="1100" dirty="0" smtClean="0"/>
              <a:t>The summary section will all auto-calculate from the inputs previously entered in the PSDS and PCDS</a:t>
            </a:r>
          </a:p>
          <a:p>
            <a:pPr algn="l"/>
            <a:r>
              <a:rPr lang="zh-CN" altLang="en-US" sz="1100" dirty="0" smtClean="0"/>
              <a:t>此总结部分将从你之前输入的包装方案信息表和包装成本信息表里的信息自动生成</a:t>
            </a:r>
            <a:endParaRPr lang="en-US" sz="110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4" name="Picture 3"/>
          <p:cNvPicPr>
            <a:picLocks noChangeAspect="1"/>
          </p:cNvPicPr>
          <p:nvPr/>
        </p:nvPicPr>
        <p:blipFill>
          <a:blip r:embed="rId2"/>
          <a:stretch>
            <a:fillRect/>
          </a:stretch>
        </p:blipFill>
        <p:spPr>
          <a:xfrm>
            <a:off x="2257306" y="990166"/>
            <a:ext cx="4506660" cy="3251719"/>
          </a:xfrm>
          <a:prstGeom prst="rect">
            <a:avLst/>
          </a:prstGeom>
        </p:spPr>
      </p:pic>
      <p:sp>
        <p:nvSpPr>
          <p:cNvPr id="5" name="灯片编号占位符 4"/>
          <p:cNvSpPr>
            <a:spLocks noGrp="1"/>
          </p:cNvSpPr>
          <p:nvPr>
            <p:ph type="sldNum" sz="quarter" idx="4"/>
          </p:nvPr>
        </p:nvSpPr>
        <p:spPr/>
        <p:txBody>
          <a:bodyPr/>
          <a:lstStyle/>
          <a:p>
            <a:fld id="{8A661967-8D01-4D8A-8FD0-86F83ECE6BD1}" type="slidenum">
              <a:rPr lang="en-US" smtClean="0"/>
              <a:pPr/>
              <a:t>21</a:t>
            </a:fld>
            <a:endParaRPr lang="en-US" dirty="0"/>
          </a:p>
        </p:txBody>
      </p:sp>
    </p:spTree>
    <p:extLst>
      <p:ext uri="{BB962C8B-B14F-4D97-AF65-F5344CB8AC3E}">
        <p14:creationId xmlns:p14="http://schemas.microsoft.com/office/powerpoint/2010/main" val="154130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06" y="63703"/>
            <a:ext cx="6981488" cy="667940"/>
          </a:xfrm>
        </p:spPr>
        <p:txBody>
          <a:bodyPr>
            <a:normAutofit/>
          </a:bodyPr>
          <a:lstStyle/>
          <a:p>
            <a:r>
              <a:rPr lang="en-US" dirty="0" smtClean="0"/>
              <a:t>PDS Form Example </a:t>
            </a:r>
            <a:r>
              <a:rPr lang="zh-CN" altLang="en-US" dirty="0" smtClean="0"/>
              <a:t>包装价格信息表</a:t>
            </a:r>
            <a:endParaRPr lang="en-US" dirty="0"/>
          </a:p>
        </p:txBody>
      </p:sp>
      <p:sp>
        <p:nvSpPr>
          <p:cNvPr id="7" name="Rectangle 6"/>
          <p:cNvSpPr/>
          <p:nvPr/>
        </p:nvSpPr>
        <p:spPr>
          <a:xfrm>
            <a:off x="3804557" y="1216849"/>
            <a:ext cx="5453743" cy="1912062"/>
          </a:xfrm>
          <a:prstGeom prst="rect">
            <a:avLst/>
          </a:prstGeom>
        </p:spPr>
        <p:txBody>
          <a:bodyPr wrap="square">
            <a:spAutoFit/>
          </a:bodyPr>
          <a:lstStyle/>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Second </a:t>
            </a:r>
            <a:r>
              <a:rPr lang="en-US" sz="1100" dirty="0">
                <a:solidFill>
                  <a:srgbClr val="000000"/>
                </a:solidFill>
                <a:latin typeface="Arial" panose="020B0604020202020204" pitchFamily="34" charset="0"/>
              </a:rPr>
              <a:t>tab of </a:t>
            </a:r>
            <a:r>
              <a:rPr lang="en-US" sz="1100" dirty="0" smtClean="0">
                <a:solidFill>
                  <a:srgbClr val="000000"/>
                </a:solidFill>
                <a:latin typeface="Arial" panose="020B0604020202020204" pitchFamily="34" charset="0"/>
              </a:rPr>
              <a:t>PDS Form (PCDS)</a:t>
            </a:r>
            <a:r>
              <a:rPr lang="zh-CN" altLang="en-US" sz="1100" dirty="0" smtClean="0">
                <a:solidFill>
                  <a:srgbClr val="000000"/>
                </a:solidFill>
                <a:latin typeface="Arial" panose="020B0604020202020204" pitchFamily="34" charset="0"/>
              </a:rPr>
              <a:t>包装价格明细表（见左图）</a:t>
            </a:r>
            <a:endParaRPr lang="en-US" sz="110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Packaging </a:t>
            </a:r>
            <a:r>
              <a:rPr lang="en-US" sz="1100" dirty="0">
                <a:solidFill>
                  <a:srgbClr val="000000"/>
                </a:solidFill>
                <a:latin typeface="Arial" panose="020B0604020202020204" pitchFamily="34" charset="0"/>
              </a:rPr>
              <a:t>BOM </a:t>
            </a:r>
            <a:r>
              <a:rPr lang="zh-CN" altLang="en-US" sz="1100" dirty="0" smtClean="0">
                <a:solidFill>
                  <a:srgbClr val="000000"/>
                </a:solidFill>
                <a:latin typeface="Arial" panose="020B0604020202020204" pitchFamily="34" charset="0"/>
              </a:rPr>
              <a:t>包装</a:t>
            </a:r>
            <a:r>
              <a:rPr lang="en-US" altLang="zh-CN" sz="1100" dirty="0" smtClean="0">
                <a:solidFill>
                  <a:srgbClr val="000000"/>
                </a:solidFill>
                <a:latin typeface="Arial" panose="020B0604020202020204" pitchFamily="34" charset="0"/>
              </a:rPr>
              <a:t>BOM</a:t>
            </a:r>
            <a:endParaRPr lang="en-US" sz="110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Packaging Material Descriptions</a:t>
            </a:r>
            <a:r>
              <a:rPr lang="zh-CN" altLang="en-US" sz="1100" dirty="0" smtClean="0">
                <a:solidFill>
                  <a:srgbClr val="000000"/>
                </a:solidFill>
                <a:latin typeface="Arial" panose="020B0604020202020204" pitchFamily="34" charset="0"/>
              </a:rPr>
              <a:t>包装材料描述 </a:t>
            </a:r>
            <a:r>
              <a:rPr lang="en-US" sz="1100" dirty="0" smtClean="0">
                <a:solidFill>
                  <a:srgbClr val="000000"/>
                </a:solidFill>
                <a:latin typeface="Arial" panose="020B0604020202020204" pitchFamily="34" charset="0"/>
              </a:rPr>
              <a:t> </a:t>
            </a:r>
          </a:p>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Quantity  </a:t>
            </a:r>
            <a:r>
              <a:rPr lang="zh-CN" altLang="en-US" sz="1100" dirty="0" smtClean="0">
                <a:solidFill>
                  <a:srgbClr val="000000"/>
                </a:solidFill>
                <a:latin typeface="Arial" panose="020B0604020202020204" pitchFamily="34" charset="0"/>
              </a:rPr>
              <a:t>数量</a:t>
            </a:r>
            <a:endParaRPr lang="en-US" sz="110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Weight </a:t>
            </a:r>
            <a:r>
              <a:rPr lang="zh-CN" altLang="en-US" sz="1100" dirty="0" smtClean="0">
                <a:solidFill>
                  <a:srgbClr val="000000"/>
                </a:solidFill>
                <a:latin typeface="Arial" panose="020B0604020202020204" pitchFamily="34" charset="0"/>
              </a:rPr>
              <a:t>重量</a:t>
            </a:r>
            <a:endParaRPr lang="en-US" sz="1100" dirty="0" smtClean="0">
              <a:solidFill>
                <a:srgbClr val="000000"/>
              </a:solidFill>
              <a:latin typeface="Arial" panose="020B0604020202020204" pitchFamily="34" charset="0"/>
            </a:endParaRPr>
          </a:p>
          <a:p>
            <a:pPr marL="257175" indent="-257175" algn="l">
              <a:lnSpc>
                <a:spcPct val="150000"/>
              </a:lnSpc>
              <a:buFont typeface="Wingdings" panose="05000000000000000000" pitchFamily="2" charset="2"/>
              <a:buChar char="§"/>
            </a:pPr>
            <a:r>
              <a:rPr lang="en-US" sz="1100" dirty="0" smtClean="0">
                <a:solidFill>
                  <a:srgbClr val="000000"/>
                </a:solidFill>
                <a:latin typeface="Arial" panose="020B0604020202020204" pitchFamily="34" charset="0"/>
              </a:rPr>
              <a:t>Itemized Packaging Material Cost </a:t>
            </a:r>
            <a:r>
              <a:rPr lang="zh-CN" altLang="en-US" sz="1100" dirty="0" smtClean="0">
                <a:solidFill>
                  <a:srgbClr val="000000"/>
                </a:solidFill>
                <a:latin typeface="Arial" panose="020B0604020202020204" pitchFamily="34" charset="0"/>
              </a:rPr>
              <a:t>按下拉菜单里提示的包装材料对应的成本信息 </a:t>
            </a:r>
            <a:endParaRPr lang="en-US" sz="1100" dirty="0" smtClean="0">
              <a:solidFill>
                <a:srgbClr val="000000"/>
              </a:solidFill>
              <a:latin typeface="Arial" panose="020B0604020202020204" pitchFamily="34" charset="0"/>
            </a:endParaRPr>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pic>
        <p:nvPicPr>
          <p:cNvPr id="10" name="Picture 9"/>
          <p:cNvPicPr>
            <a:picLocks noChangeAspect="1"/>
          </p:cNvPicPr>
          <p:nvPr/>
        </p:nvPicPr>
        <p:blipFill>
          <a:blip r:embed="rId2"/>
          <a:stretch>
            <a:fillRect/>
          </a:stretch>
        </p:blipFill>
        <p:spPr>
          <a:xfrm>
            <a:off x="734806" y="885702"/>
            <a:ext cx="3130271" cy="3946607"/>
          </a:xfrm>
          <a:prstGeom prst="rect">
            <a:avLst/>
          </a:prstGeom>
        </p:spPr>
      </p:pic>
      <p:sp>
        <p:nvSpPr>
          <p:cNvPr id="4" name="灯片编号占位符 3"/>
          <p:cNvSpPr>
            <a:spLocks noGrp="1"/>
          </p:cNvSpPr>
          <p:nvPr>
            <p:ph type="sldNum" sz="quarter" idx="4"/>
          </p:nvPr>
        </p:nvSpPr>
        <p:spPr/>
        <p:txBody>
          <a:bodyPr/>
          <a:lstStyle/>
          <a:p>
            <a:fld id="{8A661967-8D01-4D8A-8FD0-86F83ECE6BD1}" type="slidenum">
              <a:rPr lang="en-US" smtClean="0"/>
              <a:pPr/>
              <a:t>3</a:t>
            </a:fld>
            <a:endParaRPr lang="en-US" dirty="0"/>
          </a:p>
        </p:txBody>
      </p:sp>
    </p:spTree>
    <p:extLst>
      <p:ext uri="{BB962C8B-B14F-4D97-AF65-F5344CB8AC3E}">
        <p14:creationId xmlns:p14="http://schemas.microsoft.com/office/powerpoint/2010/main" val="182122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60" y="174742"/>
            <a:ext cx="6981488" cy="667940"/>
          </a:xfrm>
        </p:spPr>
        <p:txBody>
          <a:bodyPr/>
          <a:lstStyle/>
          <a:p>
            <a:r>
              <a:rPr lang="en-US" dirty="0"/>
              <a:t>PDS Form Example </a:t>
            </a:r>
            <a:r>
              <a:rPr lang="zh-CN" altLang="en-US" dirty="0" smtClean="0"/>
              <a:t>包装价格信息表</a:t>
            </a:r>
            <a:endParaRPr lang="en-US" dirty="0"/>
          </a:p>
        </p:txBody>
      </p:sp>
      <p:sp>
        <p:nvSpPr>
          <p:cNvPr id="4" name="Footer Placeholder 3"/>
          <p:cNvSpPr>
            <a:spLocks noGrp="1"/>
          </p:cNvSpPr>
          <p:nvPr>
            <p:ph type="ftr" sz="quarter" idx="3"/>
          </p:nvPr>
        </p:nvSpPr>
        <p:spPr/>
        <p:txBody>
          <a:bodyPr/>
          <a:lstStyle/>
          <a:p>
            <a:pPr algn="l"/>
            <a:r>
              <a:rPr lang="en-US" smtClean="0"/>
              <a:t>Internal Use Only</a:t>
            </a:r>
            <a:endParaRPr lang="en-US" dirty="0"/>
          </a:p>
        </p:txBody>
      </p:sp>
      <p:pic>
        <p:nvPicPr>
          <p:cNvPr id="5" name="Picture 4"/>
          <p:cNvPicPr>
            <a:picLocks noChangeAspect="1"/>
          </p:cNvPicPr>
          <p:nvPr/>
        </p:nvPicPr>
        <p:blipFill>
          <a:blip r:embed="rId2"/>
          <a:stretch>
            <a:fillRect/>
          </a:stretch>
        </p:blipFill>
        <p:spPr>
          <a:xfrm>
            <a:off x="843179" y="1271436"/>
            <a:ext cx="3350561" cy="2399133"/>
          </a:xfrm>
          <a:prstGeom prst="rect">
            <a:avLst/>
          </a:prstGeom>
        </p:spPr>
      </p:pic>
      <p:sp>
        <p:nvSpPr>
          <p:cNvPr id="9" name="Rectangle 8"/>
          <p:cNvSpPr/>
          <p:nvPr/>
        </p:nvSpPr>
        <p:spPr>
          <a:xfrm>
            <a:off x="4191404" y="1430777"/>
            <a:ext cx="5654725" cy="1212640"/>
          </a:xfrm>
          <a:prstGeom prst="rect">
            <a:avLst/>
          </a:prstGeom>
        </p:spPr>
        <p:txBody>
          <a:bodyPr wrap="square">
            <a:spAutoFit/>
          </a:bodyPr>
          <a:lstStyle/>
          <a:p>
            <a:pPr marL="257175" indent="-257175" algn="l">
              <a:lnSpc>
                <a:spcPct val="150000"/>
              </a:lnSpc>
              <a:buFont typeface="Wingdings" panose="05000000000000000000" pitchFamily="2" charset="2"/>
              <a:buChar char="§"/>
            </a:pPr>
            <a:r>
              <a:rPr lang="en-US" sz="1400" dirty="0" smtClean="0">
                <a:solidFill>
                  <a:srgbClr val="000000"/>
                </a:solidFill>
                <a:latin typeface="Arial" panose="020B0604020202020204" pitchFamily="34" charset="0"/>
              </a:rPr>
              <a:t>Auto-calculated Summary </a:t>
            </a:r>
            <a:r>
              <a:rPr lang="zh-CN" altLang="en-US" sz="1400" dirty="0" smtClean="0">
                <a:solidFill>
                  <a:srgbClr val="000000"/>
                </a:solidFill>
                <a:latin typeface="Arial" panose="020B0604020202020204" pitchFamily="34" charset="0"/>
              </a:rPr>
              <a:t>自动计算结果</a:t>
            </a:r>
            <a:endParaRPr lang="en-US" sz="1400" dirty="0" smtClean="0">
              <a:solidFill>
                <a:srgbClr val="000000"/>
              </a:solidFill>
              <a:latin typeface="Arial" panose="020B0604020202020204" pitchFamily="34" charset="0"/>
            </a:endParaRPr>
          </a:p>
          <a:p>
            <a:pPr marL="714375" lvl="1" indent="-257175" algn="l">
              <a:lnSpc>
                <a:spcPct val="150000"/>
              </a:lnSpc>
              <a:buFont typeface="Wingdings" panose="05000000000000000000" pitchFamily="2" charset="2"/>
              <a:buChar char="§"/>
            </a:pPr>
            <a:r>
              <a:rPr lang="en-US" sz="1400" dirty="0" smtClean="0">
                <a:solidFill>
                  <a:srgbClr val="000000"/>
                </a:solidFill>
                <a:latin typeface="Arial" panose="020B0604020202020204" pitchFamily="34" charset="0"/>
              </a:rPr>
              <a:t>Recurring Material Costs</a:t>
            </a:r>
            <a:r>
              <a:rPr lang="zh-CN" altLang="en-US" sz="1400" dirty="0" smtClean="0">
                <a:solidFill>
                  <a:srgbClr val="000000"/>
                </a:solidFill>
                <a:latin typeface="Arial" panose="020B0604020202020204" pitchFamily="34" charset="0"/>
              </a:rPr>
              <a:t>常规包装材料成本</a:t>
            </a:r>
            <a:endParaRPr lang="en-US" sz="1400" dirty="0" smtClean="0">
              <a:solidFill>
                <a:srgbClr val="000000"/>
              </a:solidFill>
              <a:latin typeface="Arial" panose="020B0604020202020204" pitchFamily="34" charset="0"/>
            </a:endParaRPr>
          </a:p>
          <a:p>
            <a:pPr marL="714375" lvl="1" indent="-257175" algn="l">
              <a:lnSpc>
                <a:spcPct val="150000"/>
              </a:lnSpc>
              <a:buFont typeface="Wingdings" panose="05000000000000000000" pitchFamily="2" charset="2"/>
              <a:buChar char="§"/>
            </a:pPr>
            <a:r>
              <a:rPr lang="en-US" sz="1400" dirty="0" smtClean="0">
                <a:solidFill>
                  <a:srgbClr val="000000"/>
                </a:solidFill>
                <a:latin typeface="Arial" panose="020B0604020202020204" pitchFamily="34" charset="0"/>
              </a:rPr>
              <a:t>Recurring Material Weights </a:t>
            </a:r>
            <a:r>
              <a:rPr lang="zh-CN" altLang="en-US" sz="1400" dirty="0" smtClean="0">
                <a:solidFill>
                  <a:srgbClr val="000000"/>
                </a:solidFill>
                <a:latin typeface="Arial" panose="020B0604020202020204" pitchFamily="34" charset="0"/>
              </a:rPr>
              <a:t>常规包装材料重量</a:t>
            </a:r>
            <a:endParaRPr lang="en-US" sz="1400" dirty="0" smtClean="0">
              <a:solidFill>
                <a:srgbClr val="000000"/>
              </a:solidFill>
              <a:latin typeface="Arial" panose="020B0604020202020204" pitchFamily="34" charset="0"/>
            </a:endParaRPr>
          </a:p>
        </p:txBody>
      </p:sp>
      <p:sp>
        <p:nvSpPr>
          <p:cNvPr id="3" name="灯片编号占位符 2"/>
          <p:cNvSpPr>
            <a:spLocks noGrp="1"/>
          </p:cNvSpPr>
          <p:nvPr>
            <p:ph type="sldNum" sz="quarter" idx="4"/>
          </p:nvPr>
        </p:nvSpPr>
        <p:spPr/>
        <p:txBody>
          <a:bodyPr/>
          <a:lstStyle/>
          <a:p>
            <a:fld id="{8A661967-8D01-4D8A-8FD0-86F83ECE6BD1}" type="slidenum">
              <a:rPr lang="en-US" smtClean="0"/>
              <a:pPr/>
              <a:t>4</a:t>
            </a:fld>
            <a:endParaRPr lang="en-US" dirty="0"/>
          </a:p>
        </p:txBody>
      </p:sp>
    </p:spTree>
    <p:extLst>
      <p:ext uri="{BB962C8B-B14F-4D97-AF65-F5344CB8AC3E}">
        <p14:creationId xmlns:p14="http://schemas.microsoft.com/office/powerpoint/2010/main" val="1157827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707" y="949779"/>
            <a:ext cx="7965823" cy="3341616"/>
          </a:xfrm>
        </p:spPr>
        <p:txBody>
          <a:bodyPr/>
          <a:lstStyle/>
          <a:p>
            <a:pPr marL="0" indent="0">
              <a:buNone/>
            </a:pPr>
            <a:r>
              <a:rPr lang="en-US" sz="2700" dirty="0"/>
              <a:t>How do we complete the </a:t>
            </a:r>
            <a:r>
              <a:rPr lang="en-US" sz="2700" dirty="0" smtClean="0"/>
              <a:t>PDS Form </a:t>
            </a:r>
            <a:r>
              <a:rPr lang="en-US" sz="2700" dirty="0"/>
              <a:t>properly</a:t>
            </a:r>
            <a:r>
              <a:rPr lang="en-US" sz="2700" dirty="0" smtClean="0"/>
              <a:t>?</a:t>
            </a:r>
          </a:p>
          <a:p>
            <a:pPr marL="0" indent="0">
              <a:buNone/>
            </a:pPr>
            <a:r>
              <a:rPr lang="zh-CN" altLang="en-US" dirty="0" smtClean="0"/>
              <a:t>如何正确及完整的填写</a:t>
            </a:r>
            <a:r>
              <a:rPr lang="en-US" altLang="zh-CN" dirty="0" smtClean="0"/>
              <a:t>PDS</a:t>
            </a:r>
            <a:r>
              <a:rPr lang="zh-CN" altLang="en-US" dirty="0" smtClean="0"/>
              <a:t>数据表 </a:t>
            </a:r>
            <a:endParaRPr lang="en-US" dirty="0"/>
          </a:p>
          <a:p>
            <a:pPr marL="0" indent="0">
              <a:buNone/>
            </a:pPr>
            <a:endParaRPr lang="en-US" dirty="0" smtClean="0"/>
          </a:p>
          <a:p>
            <a:pPr marL="0" indent="0">
              <a:buNone/>
            </a:pPr>
            <a:r>
              <a:rPr lang="en-US" sz="2700" b="1" dirty="0">
                <a:latin typeface="Stencil" panose="040409050D0802020404" pitchFamily="82" charset="0"/>
              </a:rPr>
              <a:t>FIRST</a:t>
            </a:r>
            <a:r>
              <a:rPr lang="en-US" dirty="0" smtClean="0"/>
              <a:t>……..</a:t>
            </a:r>
            <a:r>
              <a:rPr lang="en-US" i="1" dirty="0" smtClean="0"/>
              <a:t>let’s look at each section of the PDS Form to better understand what is required</a:t>
            </a:r>
          </a:p>
          <a:p>
            <a:pPr marL="0" indent="0">
              <a:buNone/>
            </a:pPr>
            <a:r>
              <a:rPr lang="zh-CN" altLang="en-US" i="1" dirty="0" smtClean="0"/>
              <a:t>首先</a:t>
            </a:r>
            <a:r>
              <a:rPr lang="en-US" altLang="zh-CN" i="1" dirty="0" smtClean="0"/>
              <a:t>…..</a:t>
            </a:r>
            <a:r>
              <a:rPr lang="zh-CN" altLang="en-US" i="1" dirty="0" smtClean="0"/>
              <a:t>让我们一起看下</a:t>
            </a:r>
            <a:r>
              <a:rPr lang="en-US" altLang="zh-CN" i="1" dirty="0" smtClean="0"/>
              <a:t>PDS</a:t>
            </a:r>
            <a:r>
              <a:rPr lang="zh-CN" altLang="en-US" i="1" dirty="0" smtClean="0"/>
              <a:t>表格里的每个字段以更好的了解我们的需求 </a:t>
            </a:r>
            <a:endParaRPr lang="en-US" i="1" dirty="0"/>
          </a:p>
        </p:txBody>
      </p:sp>
      <p:sp>
        <p:nvSpPr>
          <p:cNvPr id="2" name="Footer Placeholder 1"/>
          <p:cNvSpPr>
            <a:spLocks noGrp="1"/>
          </p:cNvSpPr>
          <p:nvPr>
            <p:ph type="ftr" sz="quarter" idx="3"/>
          </p:nvPr>
        </p:nvSpPr>
        <p:spPr/>
        <p:txBody>
          <a:bodyPr/>
          <a:lstStyle/>
          <a:p>
            <a:pPr algn="l"/>
            <a:r>
              <a:rPr lang="en-US" smtClean="0"/>
              <a:t>Internal Use Only</a:t>
            </a:r>
            <a:endParaRPr lang="en-US" dirty="0"/>
          </a:p>
        </p:txBody>
      </p:sp>
      <p:sp>
        <p:nvSpPr>
          <p:cNvPr id="4" name="灯片编号占位符 3"/>
          <p:cNvSpPr>
            <a:spLocks noGrp="1"/>
          </p:cNvSpPr>
          <p:nvPr>
            <p:ph type="sldNum" sz="quarter" idx="4"/>
          </p:nvPr>
        </p:nvSpPr>
        <p:spPr/>
        <p:txBody>
          <a:bodyPr/>
          <a:lstStyle/>
          <a:p>
            <a:fld id="{8A661967-8D01-4D8A-8FD0-86F83ECE6BD1}" type="slidenum">
              <a:rPr lang="en-US" smtClean="0"/>
              <a:pPr/>
              <a:t>5</a:t>
            </a:fld>
            <a:endParaRPr lang="en-US" dirty="0"/>
          </a:p>
        </p:txBody>
      </p:sp>
    </p:spTree>
    <p:extLst>
      <p:ext uri="{BB962C8B-B14F-4D97-AF65-F5344CB8AC3E}">
        <p14:creationId xmlns:p14="http://schemas.microsoft.com/office/powerpoint/2010/main" val="1423226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86054" y="1884404"/>
            <a:ext cx="4905800" cy="1558421"/>
          </a:xfrm>
          <a:prstGeom prst="rect">
            <a:avLst/>
          </a:prstGeom>
        </p:spPr>
      </p:pic>
      <p:sp>
        <p:nvSpPr>
          <p:cNvPr id="2" name="Title 1"/>
          <p:cNvSpPr>
            <a:spLocks noGrp="1"/>
          </p:cNvSpPr>
          <p:nvPr>
            <p:ph type="title"/>
          </p:nvPr>
        </p:nvSpPr>
        <p:spPr>
          <a:xfrm>
            <a:off x="708035" y="46785"/>
            <a:ext cx="5104936" cy="667940"/>
          </a:xfrm>
        </p:spPr>
        <p:txBody>
          <a:bodyPr>
            <a:noAutofit/>
          </a:bodyPr>
          <a:lstStyle/>
          <a:p>
            <a:r>
              <a:rPr lang="en-US" sz="2400" dirty="0" smtClean="0"/>
              <a:t>PSDS Component and Supplier Info</a:t>
            </a:r>
            <a:br>
              <a:rPr lang="en-US" sz="2400" dirty="0" smtClean="0"/>
            </a:br>
            <a:r>
              <a:rPr lang="zh-CN" altLang="en-US" sz="2400" dirty="0" smtClean="0"/>
              <a:t>包装方案信息表的元素及供应商信息 </a:t>
            </a:r>
            <a:endParaRPr lang="en-US" sz="2400" dirty="0"/>
          </a:p>
        </p:txBody>
      </p:sp>
      <p:sp>
        <p:nvSpPr>
          <p:cNvPr id="12" name="Line Callout 1 11"/>
          <p:cNvSpPr/>
          <p:nvPr/>
        </p:nvSpPr>
        <p:spPr bwMode="auto">
          <a:xfrm>
            <a:off x="3791838" y="927746"/>
            <a:ext cx="1257300" cy="448451"/>
          </a:xfrm>
          <a:prstGeom prst="borderCallout1">
            <a:avLst>
              <a:gd name="adj1" fmla="val 98607"/>
              <a:gd name="adj2" fmla="val 48901"/>
              <a:gd name="adj3" fmla="val 345914"/>
              <a:gd name="adj4" fmla="val 10710"/>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a:t>
            </a:r>
          </a:p>
          <a:p>
            <a:pPr algn="l" defTabSz="685800">
              <a:spcBef>
                <a:spcPct val="0"/>
              </a:spcBef>
              <a:buClrTx/>
            </a:pPr>
            <a:r>
              <a:rPr lang="en-US" sz="700" dirty="0"/>
              <a:t>Cummins Part number </a:t>
            </a:r>
            <a:r>
              <a:rPr lang="en-US" sz="700" dirty="0" smtClean="0"/>
              <a:t>here </a:t>
            </a:r>
            <a:r>
              <a:rPr lang="zh-CN" altLang="en-US" sz="700" dirty="0" smtClean="0"/>
              <a:t>输入康明斯的零件号</a:t>
            </a:r>
            <a:endParaRPr lang="en-US" sz="700" dirty="0"/>
          </a:p>
        </p:txBody>
      </p:sp>
      <p:sp>
        <p:nvSpPr>
          <p:cNvPr id="17" name="Line Callout 1 16"/>
          <p:cNvSpPr/>
          <p:nvPr/>
        </p:nvSpPr>
        <p:spPr bwMode="auto">
          <a:xfrm>
            <a:off x="2182730" y="950748"/>
            <a:ext cx="1257300" cy="337598"/>
          </a:xfrm>
          <a:prstGeom prst="borderCallout1">
            <a:avLst>
              <a:gd name="adj1" fmla="val 100355"/>
              <a:gd name="adj2" fmla="val 51480"/>
              <a:gd name="adj3" fmla="val 513866"/>
              <a:gd name="adj4" fmla="val 101061"/>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700" dirty="0" smtClean="0"/>
              <a:t>Projected Annual Volume is entered here</a:t>
            </a:r>
            <a:r>
              <a:rPr lang="zh-CN" altLang="en-US" sz="700" dirty="0" smtClean="0"/>
              <a:t>年度估计使用量</a:t>
            </a:r>
            <a:endParaRPr lang="en-US" sz="700" dirty="0"/>
          </a:p>
        </p:txBody>
      </p:sp>
      <p:sp>
        <p:nvSpPr>
          <p:cNvPr id="18" name="Line Callout 1 17"/>
          <p:cNvSpPr/>
          <p:nvPr/>
        </p:nvSpPr>
        <p:spPr bwMode="auto">
          <a:xfrm>
            <a:off x="4791683" y="1435344"/>
            <a:ext cx="1257300" cy="337598"/>
          </a:xfrm>
          <a:prstGeom prst="borderCallout1">
            <a:avLst>
              <a:gd name="adj1" fmla="val 52331"/>
              <a:gd name="adj2" fmla="val -100"/>
              <a:gd name="adj3" fmla="val 341238"/>
              <a:gd name="adj4" fmla="val -29585"/>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700" dirty="0"/>
              <a:t>Enter Part noun name description </a:t>
            </a:r>
            <a:r>
              <a:rPr lang="en-US" sz="700" dirty="0" smtClean="0"/>
              <a:t>here</a:t>
            </a:r>
            <a:r>
              <a:rPr lang="zh-CN" altLang="en-US" sz="700" dirty="0" smtClean="0"/>
              <a:t>输入零件描述</a:t>
            </a:r>
            <a:r>
              <a:rPr lang="en-US" sz="700" dirty="0" smtClean="0"/>
              <a:t> </a:t>
            </a:r>
            <a:endParaRPr lang="en-US" sz="700" dirty="0"/>
          </a:p>
        </p:txBody>
      </p:sp>
      <p:sp>
        <p:nvSpPr>
          <p:cNvPr id="19" name="Line Callout 1 18"/>
          <p:cNvSpPr/>
          <p:nvPr/>
        </p:nvSpPr>
        <p:spPr bwMode="auto">
          <a:xfrm>
            <a:off x="6400800" y="932485"/>
            <a:ext cx="1257300" cy="633246"/>
          </a:xfrm>
          <a:prstGeom prst="borderCallout1">
            <a:avLst>
              <a:gd name="adj1" fmla="val 96714"/>
              <a:gd name="adj2" fmla="val 47241"/>
              <a:gd name="adj3" fmla="val 256010"/>
              <a:gd name="adj4" fmla="val 31239"/>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700" dirty="0" smtClean="0"/>
              <a:t>Select from the drop down whether PDS is Preliminary or Change Proposal </a:t>
            </a:r>
            <a:r>
              <a:rPr lang="zh-CN" altLang="en-US" sz="700" dirty="0" smtClean="0"/>
              <a:t>下拉菜单选择此包装方案为初次提交还是修改方案</a:t>
            </a:r>
            <a:endParaRPr lang="en-US" sz="700" dirty="0"/>
          </a:p>
        </p:txBody>
      </p:sp>
      <p:sp>
        <p:nvSpPr>
          <p:cNvPr id="20" name="Line Callout 1 19"/>
          <p:cNvSpPr/>
          <p:nvPr/>
        </p:nvSpPr>
        <p:spPr bwMode="auto">
          <a:xfrm>
            <a:off x="1740846" y="3944598"/>
            <a:ext cx="1257300" cy="337598"/>
          </a:xfrm>
          <a:prstGeom prst="borderCallout1">
            <a:avLst>
              <a:gd name="adj1" fmla="val 1546"/>
              <a:gd name="adj2" fmla="val 46809"/>
              <a:gd name="adj3" fmla="val -297468"/>
              <a:gd name="adj4" fmla="val 142686"/>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700" dirty="0"/>
              <a:t>Enter the Supplier name and address </a:t>
            </a:r>
            <a:r>
              <a:rPr lang="en-US" sz="700" dirty="0" smtClean="0"/>
              <a:t>here</a:t>
            </a:r>
            <a:r>
              <a:rPr lang="zh-CN" altLang="en-US" sz="700" dirty="0" smtClean="0"/>
              <a:t>输入供应商名称和地址</a:t>
            </a:r>
            <a:endParaRPr lang="en-US" sz="700" dirty="0"/>
          </a:p>
        </p:txBody>
      </p:sp>
      <p:sp>
        <p:nvSpPr>
          <p:cNvPr id="21" name="Line Callout 1 20"/>
          <p:cNvSpPr/>
          <p:nvPr/>
        </p:nvSpPr>
        <p:spPr bwMode="auto">
          <a:xfrm>
            <a:off x="7407565" y="2800282"/>
            <a:ext cx="1406525" cy="709251"/>
          </a:xfrm>
          <a:prstGeom prst="borderCallout1">
            <a:avLst>
              <a:gd name="adj1" fmla="val 1546"/>
              <a:gd name="adj2" fmla="val 46809"/>
              <a:gd name="adj3" fmla="val 21019"/>
              <a:gd name="adj4" fmla="val -44701"/>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Supplier </a:t>
            </a:r>
            <a:r>
              <a:rPr lang="en-US" sz="700" dirty="0" smtClean="0"/>
              <a:t>SIM#  </a:t>
            </a:r>
            <a:r>
              <a:rPr lang="en-US" sz="700" dirty="0"/>
              <a:t>assigned by Cummins Sourcing Manager </a:t>
            </a:r>
            <a:r>
              <a:rPr lang="en-US" sz="700" dirty="0" smtClean="0"/>
              <a:t>here for this Supplier</a:t>
            </a:r>
            <a:r>
              <a:rPr lang="zh-CN" altLang="en-US" sz="700" dirty="0" smtClean="0"/>
              <a:t>输入康明斯采购经理提供的康明斯供应商</a:t>
            </a:r>
            <a:r>
              <a:rPr lang="en-US" altLang="zh-CN" sz="700" dirty="0" smtClean="0"/>
              <a:t>SIM </a:t>
            </a:r>
            <a:r>
              <a:rPr lang="zh-CN" altLang="en-US" sz="700" dirty="0" smtClean="0"/>
              <a:t>编码</a:t>
            </a:r>
            <a:endParaRPr lang="en-US" sz="700" dirty="0"/>
          </a:p>
        </p:txBody>
      </p:sp>
      <p:sp>
        <p:nvSpPr>
          <p:cNvPr id="22" name="Line Callout 1 21"/>
          <p:cNvSpPr/>
          <p:nvPr/>
        </p:nvSpPr>
        <p:spPr bwMode="auto">
          <a:xfrm>
            <a:off x="4721968" y="4109563"/>
            <a:ext cx="1257300" cy="566199"/>
          </a:xfrm>
          <a:prstGeom prst="borderCallout1">
            <a:avLst>
              <a:gd name="adj1" fmla="val 1546"/>
              <a:gd name="adj2" fmla="val 46809"/>
              <a:gd name="adj3" fmla="val -189727"/>
              <a:gd name="adj4" fmla="val 122628"/>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Supplier’ Packaging Contact Person’s name </a:t>
            </a:r>
            <a:r>
              <a:rPr lang="en-US" sz="700" dirty="0" smtClean="0"/>
              <a:t>here </a:t>
            </a:r>
            <a:r>
              <a:rPr lang="zh-CN" altLang="en-US" sz="700" dirty="0" smtClean="0"/>
              <a:t>输入供应商包装联系人名字</a:t>
            </a:r>
            <a:endParaRPr lang="en-US" sz="700" dirty="0"/>
          </a:p>
        </p:txBody>
      </p:sp>
      <p:sp>
        <p:nvSpPr>
          <p:cNvPr id="23" name="Line Callout 1 22"/>
          <p:cNvSpPr/>
          <p:nvPr/>
        </p:nvSpPr>
        <p:spPr bwMode="auto">
          <a:xfrm>
            <a:off x="6565765" y="3632359"/>
            <a:ext cx="1257300" cy="1043403"/>
          </a:xfrm>
          <a:prstGeom prst="borderCallout1">
            <a:avLst>
              <a:gd name="adj1" fmla="val 1546"/>
              <a:gd name="adj2" fmla="val 46809"/>
              <a:gd name="adj3" fmla="val -22445"/>
              <a:gd name="adj4" fmla="val 23570"/>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the Supplier’ Packaging Contact phone number and email address </a:t>
            </a:r>
            <a:r>
              <a:rPr lang="en-US" sz="700" dirty="0" smtClean="0"/>
              <a:t>here   </a:t>
            </a:r>
            <a:r>
              <a:rPr lang="en-US" sz="700" b="1" dirty="0" smtClean="0"/>
              <a:t>(</a:t>
            </a:r>
            <a:r>
              <a:rPr lang="en-US" sz="700" b="1" dirty="0"/>
              <a:t>NOTE: Approval or Revisions Required Notifications will be automatically sent to the </a:t>
            </a:r>
            <a:r>
              <a:rPr lang="en-US" sz="700" b="1" dirty="0" smtClean="0"/>
              <a:t>Supplier) </a:t>
            </a:r>
            <a:r>
              <a:rPr lang="zh-CN" altLang="en-US" sz="700" b="1" dirty="0" smtClean="0"/>
              <a:t>输入供应商包装人员联系电话和邮件</a:t>
            </a:r>
            <a:endParaRPr lang="en-US" sz="700" b="1" dirty="0"/>
          </a:p>
          <a:p>
            <a:pPr algn="l" defTabSz="685800">
              <a:spcBef>
                <a:spcPct val="0"/>
              </a:spcBef>
              <a:buClrTx/>
            </a:pPr>
            <a:endParaRPr lang="en-US" sz="70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sp>
        <p:nvSpPr>
          <p:cNvPr id="16" name="Line Callout 1 15"/>
          <p:cNvSpPr/>
          <p:nvPr/>
        </p:nvSpPr>
        <p:spPr bwMode="auto">
          <a:xfrm>
            <a:off x="7689523" y="1369517"/>
            <a:ext cx="1257300" cy="1205071"/>
          </a:xfrm>
          <a:prstGeom prst="borderCallout1">
            <a:avLst>
              <a:gd name="adj1" fmla="val 51156"/>
              <a:gd name="adj2" fmla="val 304"/>
              <a:gd name="adj3" fmla="val 109487"/>
              <a:gd name="adj4" fmla="val -40505"/>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Enter Cummins Sourcing Managers email address here </a:t>
            </a:r>
            <a:r>
              <a:rPr lang="en-US" sz="700" b="1" dirty="0" smtClean="0"/>
              <a:t>(NOTE: Approval or Revisions Required Notifications will be automatically sent to the Sourcing Manager) </a:t>
            </a:r>
            <a:r>
              <a:rPr lang="zh-CN" altLang="en-US" sz="700" b="1" dirty="0" smtClean="0"/>
              <a:t>输入康明斯采购经理邮件地址</a:t>
            </a:r>
            <a:endParaRPr lang="en-US" sz="700" b="1" dirty="0"/>
          </a:p>
        </p:txBody>
      </p:sp>
      <p:sp>
        <p:nvSpPr>
          <p:cNvPr id="4" name="灯片编号占位符 3"/>
          <p:cNvSpPr>
            <a:spLocks noGrp="1"/>
          </p:cNvSpPr>
          <p:nvPr>
            <p:ph type="sldNum" sz="quarter" idx="4"/>
          </p:nvPr>
        </p:nvSpPr>
        <p:spPr/>
        <p:txBody>
          <a:bodyPr/>
          <a:lstStyle/>
          <a:p>
            <a:fld id="{8A661967-8D01-4D8A-8FD0-86F83ECE6BD1}" type="slidenum">
              <a:rPr lang="en-US" smtClean="0"/>
              <a:pPr/>
              <a:t>6</a:t>
            </a:fld>
            <a:endParaRPr lang="en-US" dirty="0"/>
          </a:p>
        </p:txBody>
      </p:sp>
      <p:sp>
        <p:nvSpPr>
          <p:cNvPr id="24" name="Line Callout 1 18"/>
          <p:cNvSpPr/>
          <p:nvPr/>
        </p:nvSpPr>
        <p:spPr bwMode="auto">
          <a:xfrm>
            <a:off x="7060873" y="217844"/>
            <a:ext cx="1257300" cy="633246"/>
          </a:xfrm>
          <a:prstGeom prst="borderCallout1">
            <a:avLst>
              <a:gd name="adj1" fmla="val 96714"/>
              <a:gd name="adj2" fmla="val 47241"/>
              <a:gd name="adj3" fmla="val 378816"/>
              <a:gd name="adj4" fmla="val -17699"/>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1000" dirty="0" smtClean="0"/>
              <a:t>Type </a:t>
            </a:r>
            <a:r>
              <a:rPr lang="zh-CN" altLang="en-US" sz="1000" dirty="0" smtClean="0"/>
              <a:t>：</a:t>
            </a:r>
            <a:r>
              <a:rPr lang="zh-CN" altLang="en-US" sz="900" dirty="0" smtClean="0"/>
              <a:t>指是一次性包装还是循环包装</a:t>
            </a:r>
            <a:endParaRPr lang="en-US" sz="900" dirty="0"/>
          </a:p>
        </p:txBody>
      </p:sp>
    </p:spTree>
    <p:extLst>
      <p:ext uri="{BB962C8B-B14F-4D97-AF65-F5344CB8AC3E}">
        <p14:creationId xmlns:p14="http://schemas.microsoft.com/office/powerpoint/2010/main" val="16827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16" grpId="0" animBg="1"/>
      <p:bldP spid="16"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7</a:t>
            </a:fld>
            <a:endParaRPr lang="en-US" dirty="0"/>
          </a:p>
        </p:txBody>
      </p:sp>
      <p:sp>
        <p:nvSpPr>
          <p:cNvPr id="3" name="页脚占位符 2"/>
          <p:cNvSpPr>
            <a:spLocks noGrp="1"/>
          </p:cNvSpPr>
          <p:nvPr>
            <p:ph type="ftr" sz="quarter" idx="3"/>
          </p:nvPr>
        </p:nvSpPr>
        <p:spPr/>
        <p:txBody>
          <a:bodyPr/>
          <a:lstStyle/>
          <a:p>
            <a:pPr algn="l"/>
            <a:r>
              <a:rPr lang="en-US" smtClean="0"/>
              <a:t>Internal Use Only</a:t>
            </a:r>
            <a:endParaRPr lang="en-US" dirty="0"/>
          </a:p>
        </p:txBody>
      </p:sp>
      <p:pic>
        <p:nvPicPr>
          <p:cNvPr id="4" name="图片 3"/>
          <p:cNvPicPr>
            <a:picLocks noChangeAspect="1"/>
          </p:cNvPicPr>
          <p:nvPr/>
        </p:nvPicPr>
        <p:blipFill>
          <a:blip r:embed="rId2"/>
          <a:stretch>
            <a:fillRect/>
          </a:stretch>
        </p:blipFill>
        <p:spPr>
          <a:xfrm>
            <a:off x="835931" y="971951"/>
            <a:ext cx="8001000" cy="2943225"/>
          </a:xfrm>
          <a:prstGeom prst="rect">
            <a:avLst/>
          </a:prstGeom>
        </p:spPr>
      </p:pic>
      <p:sp>
        <p:nvSpPr>
          <p:cNvPr id="5" name="Title 1"/>
          <p:cNvSpPr txBox="1">
            <a:spLocks/>
          </p:cNvSpPr>
          <p:nvPr/>
        </p:nvSpPr>
        <p:spPr>
          <a:xfrm>
            <a:off x="631123" y="105684"/>
            <a:ext cx="3975060" cy="667940"/>
          </a:xfrm>
          <a:prstGeom prst="rect">
            <a:avLst/>
          </a:prstGeom>
        </p:spPr>
        <p:txBody>
          <a:bodyPr>
            <a:no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1800" kern="0" dirty="0" smtClean="0"/>
              <a:t>PSDS Component and Supplier Info</a:t>
            </a:r>
            <a:br>
              <a:rPr lang="en-US" sz="1800" kern="0" dirty="0" smtClean="0"/>
            </a:br>
            <a:r>
              <a:rPr lang="zh-CN" altLang="en-US" sz="1800" kern="0" dirty="0" smtClean="0"/>
              <a:t>包装方案信息表的元素及供应商信息 </a:t>
            </a:r>
            <a:endParaRPr lang="en-US" sz="1800" kern="0" dirty="0"/>
          </a:p>
        </p:txBody>
      </p:sp>
      <p:sp>
        <p:nvSpPr>
          <p:cNvPr id="6" name="文本框 5"/>
          <p:cNvSpPr txBox="1"/>
          <p:nvPr/>
        </p:nvSpPr>
        <p:spPr>
          <a:xfrm>
            <a:off x="2473518" y="4136643"/>
            <a:ext cx="4725825" cy="646331"/>
          </a:xfrm>
          <a:prstGeom prst="rect">
            <a:avLst/>
          </a:prstGeom>
          <a:noFill/>
          <a:ln>
            <a:solidFill>
              <a:schemeClr val="tx1"/>
            </a:solidFill>
          </a:ln>
        </p:spPr>
        <p:txBody>
          <a:bodyPr wrap="square" rtlCol="0">
            <a:spAutoFit/>
          </a:bodyPr>
          <a:lstStyle/>
          <a:p>
            <a:pPr algn="l"/>
            <a:r>
              <a:rPr lang="zh-CN" altLang="en-US" b="1" dirty="0" smtClean="0">
                <a:solidFill>
                  <a:srgbClr val="7030A0"/>
                </a:solidFill>
              </a:rPr>
              <a:t>如果康明斯的工厂正在使用“</a:t>
            </a:r>
            <a:r>
              <a:rPr lang="en-US" altLang="zh-CN" b="1" dirty="0" smtClean="0">
                <a:solidFill>
                  <a:srgbClr val="7030A0"/>
                </a:solidFill>
              </a:rPr>
              <a:t>PFEP</a:t>
            </a:r>
            <a:r>
              <a:rPr lang="zh-CN" altLang="en-US" b="1" dirty="0" smtClean="0">
                <a:solidFill>
                  <a:srgbClr val="7030A0"/>
                </a:solidFill>
              </a:rPr>
              <a:t>”，选择“</a:t>
            </a:r>
            <a:r>
              <a:rPr lang="en-US" altLang="zh-CN" b="1" dirty="0" smtClean="0">
                <a:solidFill>
                  <a:srgbClr val="7030A0"/>
                </a:solidFill>
              </a:rPr>
              <a:t>using PFEP”</a:t>
            </a:r>
            <a:r>
              <a:rPr lang="zh-CN" altLang="en-US" b="1" dirty="0" smtClean="0">
                <a:solidFill>
                  <a:srgbClr val="7030A0"/>
                </a:solidFill>
              </a:rPr>
              <a:t>，相反选“</a:t>
            </a:r>
            <a:r>
              <a:rPr lang="en-US" altLang="zh-CN" b="1" dirty="0" smtClean="0">
                <a:solidFill>
                  <a:srgbClr val="7030A0"/>
                </a:solidFill>
              </a:rPr>
              <a:t>NO PFEP</a:t>
            </a:r>
            <a:r>
              <a:rPr lang="zh-CN" altLang="en-US" b="1" dirty="0" smtClean="0">
                <a:solidFill>
                  <a:srgbClr val="7030A0"/>
                </a:solidFill>
              </a:rPr>
              <a:t>”。</a:t>
            </a:r>
            <a:endParaRPr lang="en-US" altLang="zh-CN" b="1" dirty="0" smtClean="0">
              <a:solidFill>
                <a:srgbClr val="7030A0"/>
              </a:solidFill>
            </a:endParaRPr>
          </a:p>
        </p:txBody>
      </p:sp>
    </p:spTree>
    <p:extLst>
      <p:ext uri="{BB962C8B-B14F-4D97-AF65-F5344CB8AC3E}">
        <p14:creationId xmlns:p14="http://schemas.microsoft.com/office/powerpoint/2010/main" val="379698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0955" y="987343"/>
            <a:ext cx="4642089" cy="3168813"/>
          </a:xfrm>
          <a:prstGeom prst="rect">
            <a:avLst/>
          </a:prstGeom>
        </p:spPr>
      </p:pic>
      <p:sp>
        <p:nvSpPr>
          <p:cNvPr id="2" name="Title 1"/>
          <p:cNvSpPr>
            <a:spLocks noGrp="1"/>
          </p:cNvSpPr>
          <p:nvPr>
            <p:ph type="title"/>
          </p:nvPr>
        </p:nvSpPr>
        <p:spPr>
          <a:xfrm>
            <a:off x="735480" y="-9384"/>
            <a:ext cx="4906041" cy="667940"/>
          </a:xfrm>
        </p:spPr>
        <p:txBody>
          <a:bodyPr>
            <a:noAutofit/>
          </a:bodyPr>
          <a:lstStyle/>
          <a:p>
            <a:r>
              <a:rPr lang="en-US" sz="2000" dirty="0" smtClean="0"/>
              <a:t>PSDS Packaging Data Section (Bulk Pack)</a:t>
            </a:r>
            <a:br>
              <a:rPr lang="en-US" sz="2000" dirty="0" smtClean="0"/>
            </a:br>
            <a:r>
              <a:rPr lang="zh-CN" altLang="en-US" sz="2000" dirty="0" smtClean="0"/>
              <a:t>包装方案信息表的关键信息（整包装）</a:t>
            </a:r>
            <a:endParaRPr lang="en-US" sz="2000" dirty="0"/>
          </a:p>
        </p:txBody>
      </p:sp>
      <p:sp>
        <p:nvSpPr>
          <p:cNvPr id="6" name="Line Callout 1 5"/>
          <p:cNvSpPr/>
          <p:nvPr/>
        </p:nvSpPr>
        <p:spPr bwMode="auto">
          <a:xfrm>
            <a:off x="895162" y="987343"/>
            <a:ext cx="1257300" cy="337598"/>
          </a:xfrm>
          <a:prstGeom prst="borderCallout1">
            <a:avLst>
              <a:gd name="adj1" fmla="val 47649"/>
              <a:gd name="adj2" fmla="val 97873"/>
              <a:gd name="adj3" fmla="val 148194"/>
              <a:gd name="adj4" fmla="val 16589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Place jpeg photo of the part itself </a:t>
            </a:r>
            <a:r>
              <a:rPr lang="en-US" sz="700" dirty="0" smtClean="0"/>
              <a:t>here </a:t>
            </a:r>
            <a:r>
              <a:rPr lang="zh-CN" altLang="en-US" sz="700" dirty="0" smtClean="0"/>
              <a:t>置入</a:t>
            </a:r>
            <a:r>
              <a:rPr lang="en-US" altLang="zh-CN" sz="700" dirty="0" smtClean="0"/>
              <a:t>JPEG</a:t>
            </a:r>
            <a:r>
              <a:rPr lang="zh-CN" altLang="en-US" sz="700" dirty="0" smtClean="0"/>
              <a:t>格式图片在此</a:t>
            </a:r>
            <a:endParaRPr lang="en-US" sz="700" dirty="0"/>
          </a:p>
        </p:txBody>
      </p:sp>
      <p:sp>
        <p:nvSpPr>
          <p:cNvPr id="7" name="Line Callout 1 6"/>
          <p:cNvSpPr/>
          <p:nvPr/>
        </p:nvSpPr>
        <p:spPr bwMode="auto">
          <a:xfrm>
            <a:off x="879355" y="1468356"/>
            <a:ext cx="1257300" cy="337598"/>
          </a:xfrm>
          <a:prstGeom prst="borderCallout1">
            <a:avLst>
              <a:gd name="adj1" fmla="val 64051"/>
              <a:gd name="adj2" fmla="val 98557"/>
              <a:gd name="adj3" fmla="val 319269"/>
              <a:gd name="adj4" fmla="val 18082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dimensions of the part here in </a:t>
            </a:r>
            <a:r>
              <a:rPr lang="en-US" sz="700" dirty="0" smtClean="0"/>
              <a:t>mm </a:t>
            </a:r>
            <a:r>
              <a:rPr lang="zh-CN" altLang="en-US" sz="700" dirty="0" smtClean="0"/>
              <a:t>输入零件尺寸（毫米）</a:t>
            </a:r>
            <a:endParaRPr lang="en-US" sz="700" dirty="0"/>
          </a:p>
        </p:txBody>
      </p:sp>
      <p:sp>
        <p:nvSpPr>
          <p:cNvPr id="8" name="Line Callout 1 7"/>
          <p:cNvSpPr/>
          <p:nvPr/>
        </p:nvSpPr>
        <p:spPr bwMode="auto">
          <a:xfrm>
            <a:off x="2869436" y="2174351"/>
            <a:ext cx="1257300" cy="1023398"/>
          </a:xfrm>
          <a:prstGeom prst="borderCallout1">
            <a:avLst>
              <a:gd name="adj1" fmla="val 1546"/>
              <a:gd name="adj2" fmla="val 46809"/>
              <a:gd name="adj3" fmla="val -61209"/>
              <a:gd name="adj4" fmla="val 13923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Place jpeg photo of how the part is packaged inside the carton here showing the internal dunnage and use of </a:t>
            </a:r>
            <a:r>
              <a:rPr lang="en-US" sz="700" dirty="0" smtClean="0"/>
              <a:t>VCI </a:t>
            </a:r>
            <a:r>
              <a:rPr lang="en-US" sz="700" dirty="0"/>
              <a:t>if </a:t>
            </a:r>
            <a:r>
              <a:rPr lang="en-US" sz="700" dirty="0" smtClean="0"/>
              <a:t>applicable </a:t>
            </a:r>
            <a:r>
              <a:rPr lang="zh-CN" altLang="en-US" sz="700" dirty="0" smtClean="0"/>
              <a:t>置入</a:t>
            </a:r>
            <a:r>
              <a:rPr lang="en-US" altLang="zh-CN" sz="700" dirty="0" smtClean="0"/>
              <a:t>JPEG</a:t>
            </a:r>
            <a:r>
              <a:rPr lang="zh-CN" altLang="en-US" sz="700" dirty="0" smtClean="0"/>
              <a:t>格式照片，照片能够反映零件如何再箱子里放置，以及</a:t>
            </a:r>
            <a:r>
              <a:rPr lang="en-US" altLang="zh-CN" sz="700" dirty="0" smtClean="0"/>
              <a:t>VCI</a:t>
            </a:r>
            <a:r>
              <a:rPr lang="zh-CN" altLang="en-US" sz="700" dirty="0" smtClean="0"/>
              <a:t>的使用情况（如果适用）</a:t>
            </a:r>
            <a:endParaRPr lang="en-US" sz="700" dirty="0"/>
          </a:p>
        </p:txBody>
      </p:sp>
      <p:sp>
        <p:nvSpPr>
          <p:cNvPr id="9" name="Line Callout 1 8"/>
          <p:cNvSpPr/>
          <p:nvPr/>
        </p:nvSpPr>
        <p:spPr bwMode="auto">
          <a:xfrm>
            <a:off x="2853032" y="1502113"/>
            <a:ext cx="1257300" cy="359113"/>
          </a:xfrm>
          <a:prstGeom prst="borderCallout1">
            <a:avLst>
              <a:gd name="adj1" fmla="val 97907"/>
              <a:gd name="adj2" fmla="val 41914"/>
              <a:gd name="adj3" fmla="val 287854"/>
              <a:gd name="adj4" fmla="val 16769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internal dunnage dimensions </a:t>
            </a:r>
            <a:r>
              <a:rPr lang="zh-CN" altLang="en-US" sz="700" dirty="0" smtClean="0"/>
              <a:t>输入内部内衬尺寸</a:t>
            </a:r>
            <a:endParaRPr lang="en-US" sz="700" dirty="0"/>
          </a:p>
        </p:txBody>
      </p:sp>
      <p:sp>
        <p:nvSpPr>
          <p:cNvPr id="11" name="Line Callout 1 10"/>
          <p:cNvSpPr/>
          <p:nvPr/>
        </p:nvSpPr>
        <p:spPr bwMode="auto">
          <a:xfrm>
            <a:off x="857250" y="2537700"/>
            <a:ext cx="1257300" cy="491250"/>
          </a:xfrm>
          <a:prstGeom prst="borderCallout1">
            <a:avLst>
              <a:gd name="adj1" fmla="val 51491"/>
              <a:gd name="adj2" fmla="val 99936"/>
              <a:gd name="adj3" fmla="val 184692"/>
              <a:gd name="adj4" fmla="val 16692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Place jpeg photo of the unit load </a:t>
            </a:r>
            <a:r>
              <a:rPr lang="en-US" sz="700" dirty="0" smtClean="0"/>
              <a:t>here</a:t>
            </a:r>
            <a:r>
              <a:rPr lang="zh-CN" altLang="en-US" sz="800" dirty="0" smtClean="0"/>
              <a:t>在此处放一张</a:t>
            </a:r>
            <a:r>
              <a:rPr lang="en-US" altLang="zh-CN" sz="800" dirty="0" smtClean="0"/>
              <a:t>JPEG</a:t>
            </a:r>
            <a:r>
              <a:rPr lang="zh-CN" altLang="en-US" sz="800" dirty="0" smtClean="0"/>
              <a:t>格式的发运照片</a:t>
            </a:r>
            <a:endParaRPr lang="en-US" sz="800" dirty="0"/>
          </a:p>
        </p:txBody>
      </p:sp>
      <p:sp>
        <p:nvSpPr>
          <p:cNvPr id="12" name="Line Callout 1 11"/>
          <p:cNvSpPr/>
          <p:nvPr/>
        </p:nvSpPr>
        <p:spPr bwMode="auto">
          <a:xfrm>
            <a:off x="857250" y="3094053"/>
            <a:ext cx="1257300" cy="337598"/>
          </a:xfrm>
          <a:prstGeom prst="borderCallout1">
            <a:avLst>
              <a:gd name="adj1" fmla="val 64051"/>
              <a:gd name="adj2" fmla="val 98557"/>
              <a:gd name="adj3" fmla="val 282771"/>
              <a:gd name="adj4" fmla="val 19371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dimensions of the Unit Load here in </a:t>
            </a:r>
            <a:r>
              <a:rPr lang="en-US" sz="700" dirty="0" smtClean="0"/>
              <a:t>mm </a:t>
            </a:r>
            <a:r>
              <a:rPr lang="zh-CN" altLang="en-US" sz="700" dirty="0" smtClean="0"/>
              <a:t>输入运输包装的整体尺寸（毫米）</a:t>
            </a:r>
            <a:endParaRPr lang="en-US" sz="700" dirty="0"/>
          </a:p>
        </p:txBody>
      </p:sp>
      <p:sp>
        <p:nvSpPr>
          <p:cNvPr id="13" name="Line Callout 1 12"/>
          <p:cNvSpPr/>
          <p:nvPr/>
        </p:nvSpPr>
        <p:spPr bwMode="auto">
          <a:xfrm>
            <a:off x="7005608" y="492905"/>
            <a:ext cx="1257300" cy="583406"/>
          </a:xfrm>
          <a:prstGeom prst="borderCallout1">
            <a:avLst>
              <a:gd name="adj1" fmla="val 97907"/>
              <a:gd name="adj2" fmla="val 41914"/>
              <a:gd name="adj3" fmla="val 152979"/>
              <a:gd name="adj4" fmla="val -1593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solidFill>
                  <a:schemeClr val="bg1">
                    <a:lumMod val="50000"/>
                  </a:schemeClr>
                </a:solidFill>
              </a:rPr>
              <a:t>Enter the total number of parts in the primary or bulk container here </a:t>
            </a:r>
            <a:r>
              <a:rPr lang="zh-CN" altLang="en-US" sz="700" dirty="0" smtClean="0">
                <a:solidFill>
                  <a:schemeClr val="bg1">
                    <a:lumMod val="50000"/>
                  </a:schemeClr>
                </a:solidFill>
              </a:rPr>
              <a:t>输入一级包装里零件的数量</a:t>
            </a:r>
            <a:endParaRPr lang="en-US" sz="700" dirty="0">
              <a:solidFill>
                <a:schemeClr val="bg1">
                  <a:lumMod val="50000"/>
                </a:schemeClr>
              </a:solidFill>
            </a:endParaRPr>
          </a:p>
        </p:txBody>
      </p:sp>
      <p:sp>
        <p:nvSpPr>
          <p:cNvPr id="14" name="Line Callout 1 13"/>
          <p:cNvSpPr/>
          <p:nvPr/>
        </p:nvSpPr>
        <p:spPr bwMode="auto">
          <a:xfrm>
            <a:off x="5336275" y="238836"/>
            <a:ext cx="1556769" cy="775847"/>
          </a:xfrm>
          <a:prstGeom prst="borderCallout1">
            <a:avLst>
              <a:gd name="adj1" fmla="val 97907"/>
              <a:gd name="adj2" fmla="val 41914"/>
              <a:gd name="adj3" fmla="val 157860"/>
              <a:gd name="adj4" fmla="val 8011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solidFill>
                  <a:schemeClr val="bg1">
                    <a:lumMod val="50000"/>
                  </a:schemeClr>
                </a:solidFill>
              </a:rPr>
              <a:t>Enter the number of  containers per layer here if primary containers are used.  </a:t>
            </a:r>
            <a:r>
              <a:rPr lang="en-US" sz="700" dirty="0"/>
              <a:t>If Bulk as in this example it would be </a:t>
            </a:r>
            <a:r>
              <a:rPr lang="en-US" sz="700" dirty="0" smtClean="0"/>
              <a:t>1</a:t>
            </a:r>
            <a:r>
              <a:rPr lang="zh-CN" altLang="en-US" sz="700" dirty="0" smtClean="0">
                <a:solidFill>
                  <a:schemeClr val="bg1">
                    <a:lumMod val="50000"/>
                  </a:schemeClr>
                </a:solidFill>
              </a:rPr>
              <a:t>（如果使用了一级包装，请在此输入每层一级包装的数量）</a:t>
            </a:r>
            <a:r>
              <a:rPr lang="zh-CN" altLang="en-US" sz="700" dirty="0" smtClean="0"/>
              <a:t>如果是此页所展示的大包装形式，请直接输入</a:t>
            </a:r>
            <a:r>
              <a:rPr lang="en-US" altLang="zh-CN" sz="700" dirty="0" smtClean="0"/>
              <a:t>1 </a:t>
            </a:r>
            <a:endParaRPr lang="en-US" sz="700" dirty="0"/>
          </a:p>
        </p:txBody>
      </p:sp>
      <p:sp>
        <p:nvSpPr>
          <p:cNvPr id="23" name="Line Callout 1 22"/>
          <p:cNvSpPr/>
          <p:nvPr/>
        </p:nvSpPr>
        <p:spPr bwMode="auto">
          <a:xfrm>
            <a:off x="4241036" y="2686049"/>
            <a:ext cx="1257300" cy="822393"/>
          </a:xfrm>
          <a:prstGeom prst="borderCallout1">
            <a:avLst>
              <a:gd name="adj1" fmla="val 44061"/>
              <a:gd name="adj2" fmla="val 99956"/>
              <a:gd name="adj3" fmla="val 20984"/>
              <a:gd name="adj4" fmla="val 16591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endParaRPr lang="en-US" sz="825" b="1" dirty="0" smtClean="0">
              <a:solidFill>
                <a:srgbClr val="7030A0"/>
              </a:solidFill>
            </a:endParaRPr>
          </a:p>
          <a:p>
            <a:pPr algn="l" defTabSz="685800">
              <a:spcBef>
                <a:spcPct val="0"/>
              </a:spcBef>
              <a:buClrTx/>
            </a:pPr>
            <a:r>
              <a:rPr lang="en-US" sz="700" b="1" dirty="0" smtClean="0">
                <a:solidFill>
                  <a:srgbClr val="7030A0"/>
                </a:solidFill>
              </a:rPr>
              <a:t>Select from the appropriate drop downs based </a:t>
            </a:r>
            <a:r>
              <a:rPr lang="en-US" sz="700" b="1" dirty="0">
                <a:solidFill>
                  <a:srgbClr val="7030A0"/>
                </a:solidFill>
              </a:rPr>
              <a:t>on the method of </a:t>
            </a:r>
            <a:r>
              <a:rPr lang="en-US" sz="700" b="1" dirty="0" smtClean="0">
                <a:solidFill>
                  <a:srgbClr val="7030A0"/>
                </a:solidFill>
              </a:rPr>
              <a:t>securement used </a:t>
            </a:r>
            <a:r>
              <a:rPr lang="zh-CN" altLang="en-US" sz="700" b="1" dirty="0" smtClean="0">
                <a:solidFill>
                  <a:srgbClr val="7030A0"/>
                </a:solidFill>
              </a:rPr>
              <a:t>基于安全装载的方式，在下拉菜单中选择合适选项</a:t>
            </a:r>
            <a:endParaRPr lang="en-US" sz="700" b="1" dirty="0">
              <a:solidFill>
                <a:srgbClr val="7030A0"/>
              </a:solidFill>
            </a:endParaRPr>
          </a:p>
        </p:txBody>
      </p:sp>
      <p:sp>
        <p:nvSpPr>
          <p:cNvPr id="24" name="Line Callout 1 23"/>
          <p:cNvSpPr/>
          <p:nvPr/>
        </p:nvSpPr>
        <p:spPr bwMode="auto">
          <a:xfrm>
            <a:off x="6629400" y="2537700"/>
            <a:ext cx="1257300" cy="576802"/>
          </a:xfrm>
          <a:prstGeom prst="borderCallout1">
            <a:avLst>
              <a:gd name="adj1" fmla="val 97907"/>
              <a:gd name="adj2" fmla="val 41914"/>
              <a:gd name="adj3" fmla="val 152090"/>
              <a:gd name="adj4" fmla="val -1092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smtClean="0"/>
              <a:t>Indicate </a:t>
            </a:r>
            <a:r>
              <a:rPr lang="en-US" sz="700" dirty="0"/>
              <a:t>what packaging performance validation testing was done</a:t>
            </a:r>
            <a:r>
              <a:rPr lang="en-US" sz="700" dirty="0" smtClean="0"/>
              <a:t>. </a:t>
            </a:r>
            <a:r>
              <a:rPr lang="zh-CN" altLang="en-US" sz="700" dirty="0" smtClean="0"/>
              <a:t>标明做过哪种形式的包装性能验证</a:t>
            </a:r>
            <a:endParaRPr lang="en-US" sz="700" dirty="0"/>
          </a:p>
        </p:txBody>
      </p:sp>
      <p:sp>
        <p:nvSpPr>
          <p:cNvPr id="15" name="Line Callout 1 14"/>
          <p:cNvSpPr/>
          <p:nvPr/>
        </p:nvSpPr>
        <p:spPr bwMode="auto">
          <a:xfrm>
            <a:off x="7304163" y="1108268"/>
            <a:ext cx="1257300" cy="919703"/>
          </a:xfrm>
          <a:prstGeom prst="borderCallout1">
            <a:avLst>
              <a:gd name="adj1" fmla="val 47433"/>
              <a:gd name="adj2" fmla="val -807"/>
              <a:gd name="adj3" fmla="val 50936"/>
              <a:gd name="adj4" fmla="val -3708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solidFill>
                  <a:schemeClr val="bg1">
                    <a:lumMod val="50000"/>
                  </a:schemeClr>
                </a:solidFill>
              </a:rPr>
              <a:t>Enter the number of layers of primary containers per unit load here.  </a:t>
            </a:r>
            <a:r>
              <a:rPr lang="en-US" sz="700" dirty="0"/>
              <a:t>If </a:t>
            </a:r>
            <a:r>
              <a:rPr lang="en-US" sz="700" dirty="0" smtClean="0"/>
              <a:t>bulk container </a:t>
            </a:r>
            <a:r>
              <a:rPr lang="en-US" sz="700" dirty="0"/>
              <a:t>used as in this example it would also be </a:t>
            </a:r>
            <a:r>
              <a:rPr lang="en-US" sz="700" dirty="0" smtClean="0"/>
              <a:t>1 </a:t>
            </a:r>
            <a:r>
              <a:rPr lang="zh-CN" altLang="en-US" sz="700" dirty="0" smtClean="0">
                <a:solidFill>
                  <a:schemeClr val="bg1">
                    <a:lumMod val="50000"/>
                  </a:schemeClr>
                </a:solidFill>
              </a:rPr>
              <a:t>（输入每一单位运输包装一级包装箱的层数</a:t>
            </a:r>
            <a:r>
              <a:rPr lang="zh-CN" altLang="en-US" sz="700" dirty="0" smtClean="0"/>
              <a:t>）如果是大箱子，直接写</a:t>
            </a:r>
            <a:r>
              <a:rPr lang="en-US" altLang="zh-CN" sz="700" dirty="0" smtClean="0"/>
              <a:t>1</a:t>
            </a:r>
            <a:endParaRPr lang="en-US" sz="700" dirty="0"/>
          </a:p>
        </p:txBody>
      </p:sp>
      <p:sp>
        <p:nvSpPr>
          <p:cNvPr id="17" name="Line Callout 1 16"/>
          <p:cNvSpPr/>
          <p:nvPr/>
        </p:nvSpPr>
        <p:spPr bwMode="auto">
          <a:xfrm>
            <a:off x="7134022" y="2065363"/>
            <a:ext cx="1257300" cy="342900"/>
          </a:xfrm>
          <a:prstGeom prst="borderCallout1">
            <a:avLst>
              <a:gd name="adj1" fmla="val -430"/>
              <a:gd name="adj2" fmla="val 49720"/>
              <a:gd name="adj3" fmla="val -76766"/>
              <a:gd name="adj4" fmla="val -2335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Enter weight of the part  here in </a:t>
            </a:r>
            <a:r>
              <a:rPr lang="en-US" sz="700" dirty="0" smtClean="0"/>
              <a:t>kg </a:t>
            </a:r>
            <a:r>
              <a:rPr lang="zh-CN" altLang="en-US" sz="700" dirty="0" smtClean="0"/>
              <a:t>输入零件的重量</a:t>
            </a:r>
            <a:endParaRPr lang="en-US" sz="700" dirty="0"/>
          </a:p>
        </p:txBody>
      </p:sp>
      <p:sp>
        <p:nvSpPr>
          <p:cNvPr id="3" name="Footer Placeholder 2"/>
          <p:cNvSpPr>
            <a:spLocks noGrp="1"/>
          </p:cNvSpPr>
          <p:nvPr>
            <p:ph type="ftr" sz="quarter" idx="3"/>
          </p:nvPr>
        </p:nvSpPr>
        <p:spPr/>
        <p:txBody>
          <a:bodyPr/>
          <a:lstStyle/>
          <a:p>
            <a:pPr algn="l"/>
            <a:r>
              <a:rPr lang="en-US" smtClean="0"/>
              <a:t>Internal Use Only</a:t>
            </a:r>
            <a:endParaRPr lang="en-US" dirty="0"/>
          </a:p>
        </p:txBody>
      </p:sp>
      <p:grpSp>
        <p:nvGrpSpPr>
          <p:cNvPr id="26" name="Group 25"/>
          <p:cNvGrpSpPr/>
          <p:nvPr/>
        </p:nvGrpSpPr>
        <p:grpSpPr>
          <a:xfrm>
            <a:off x="6515100" y="3622486"/>
            <a:ext cx="2057400" cy="1067339"/>
            <a:chOff x="6515100" y="3622486"/>
            <a:chExt cx="2057400" cy="1067339"/>
          </a:xfrm>
        </p:grpSpPr>
        <p:sp>
          <p:nvSpPr>
            <p:cNvPr id="25" name="Line Callout 1 24"/>
            <p:cNvSpPr/>
            <p:nvPr/>
          </p:nvSpPr>
          <p:spPr bwMode="auto">
            <a:xfrm>
              <a:off x="7315200" y="3622486"/>
              <a:ext cx="1257300" cy="1067339"/>
            </a:xfrm>
            <a:prstGeom prst="borderCallout1">
              <a:avLst>
                <a:gd name="adj1" fmla="val 47126"/>
                <a:gd name="adj2" fmla="val 56"/>
                <a:gd name="adj3" fmla="val 20536"/>
                <a:gd name="adj4" fmla="val -640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en-US" sz="700" dirty="0"/>
                <a:t>Supplier is required to confirm if their packaging complies with the GPS-PP Pallet Construction requirements.  Check the appropriate boxes </a:t>
              </a:r>
              <a:r>
                <a:rPr lang="en-US" sz="700" dirty="0" smtClean="0"/>
                <a:t>here </a:t>
              </a:r>
              <a:r>
                <a:rPr lang="zh-CN" altLang="en-US" sz="700" dirty="0" smtClean="0"/>
                <a:t>要求供应商确认是否包装符合康明斯全球包装规范里对托盘的相关要求或指令</a:t>
              </a:r>
              <a:endParaRPr lang="en-US" sz="700" dirty="0"/>
            </a:p>
          </p:txBody>
        </p:sp>
        <p:cxnSp>
          <p:nvCxnSpPr>
            <p:cNvPr id="10" name="Straight Connector 9"/>
            <p:cNvCxnSpPr>
              <a:stCxn id="25" idx="2"/>
            </p:cNvCxnSpPr>
            <p:nvPr/>
          </p:nvCxnSpPr>
          <p:spPr bwMode="auto">
            <a:xfrm flipH="1" flipV="1">
              <a:off x="6515100" y="4066162"/>
              <a:ext cx="800100" cy="89994"/>
            </a:xfrm>
            <a:prstGeom prst="line">
              <a:avLst/>
            </a:prstGeom>
            <a:solidFill>
              <a:srgbClr val="C0C0C0"/>
            </a:solidFill>
            <a:ln w="9525" cap="flat" cmpd="sng" algn="ctr">
              <a:solidFill>
                <a:schemeClr val="tx1"/>
              </a:solidFill>
              <a:prstDash val="solid"/>
              <a:round/>
              <a:headEnd type="none" w="med" len="med"/>
              <a:tailEnd type="none" w="med" len="med"/>
            </a:ln>
            <a:effectLst/>
          </p:spPr>
        </p:cxnSp>
      </p:grpSp>
      <p:pic>
        <p:nvPicPr>
          <p:cNvPr id="20" name="Picture 1" descr="C:\Users\Administrator.EMEZGYDAJN7BWF1\Desktop\73a46e824b9172c6fb7b66b73d026db5_.jpg"/>
          <p:cNvPicPr>
            <a:picLocks noChangeAspect="1" noChangeArrowheads="1"/>
          </p:cNvPicPr>
          <p:nvPr/>
        </p:nvPicPr>
        <p:blipFill>
          <a:blip r:embed="rId3" cstate="print"/>
          <a:srcRect/>
          <a:stretch>
            <a:fillRect/>
          </a:stretch>
        </p:blipFill>
        <p:spPr bwMode="auto">
          <a:xfrm>
            <a:off x="760844" y="3877066"/>
            <a:ext cx="1279033" cy="1164834"/>
          </a:xfrm>
          <a:prstGeom prst="rect">
            <a:avLst/>
          </a:prstGeom>
          <a:noFill/>
          <a:ln w="15875">
            <a:solidFill>
              <a:schemeClr val="tx1"/>
            </a:solidFill>
          </a:ln>
        </p:spPr>
      </p:pic>
      <p:sp>
        <p:nvSpPr>
          <p:cNvPr id="5" name="文本框 4"/>
          <p:cNvSpPr txBox="1"/>
          <p:nvPr/>
        </p:nvSpPr>
        <p:spPr>
          <a:xfrm>
            <a:off x="1984849" y="4601571"/>
            <a:ext cx="2079539" cy="461665"/>
          </a:xfrm>
          <a:prstGeom prst="rect">
            <a:avLst/>
          </a:prstGeom>
          <a:noFill/>
        </p:spPr>
        <p:txBody>
          <a:bodyPr wrap="square" rtlCol="0">
            <a:spAutoFit/>
          </a:bodyPr>
          <a:lstStyle/>
          <a:p>
            <a:pPr algn="l"/>
            <a:r>
              <a:rPr lang="zh-CN" altLang="en-US" sz="1200" dirty="0" smtClean="0"/>
              <a:t>左图示例为“</a:t>
            </a:r>
            <a:r>
              <a:rPr lang="en-US" altLang="zh-CN" sz="1200" b="1" dirty="0" smtClean="0">
                <a:solidFill>
                  <a:srgbClr val="FF0000"/>
                </a:solidFill>
              </a:rPr>
              <a:t>Bulk Pack</a:t>
            </a:r>
            <a:r>
              <a:rPr lang="en-US" altLang="zh-CN" sz="1200" dirty="0" smtClean="0"/>
              <a:t>”</a:t>
            </a:r>
            <a:r>
              <a:rPr lang="zh-CN" altLang="en-US" sz="1200" dirty="0" smtClean="0"/>
              <a:t>，即运输包装为一整体包装单元 </a:t>
            </a:r>
            <a:endParaRPr lang="en-US" sz="1200" dirty="0" smtClean="0"/>
          </a:p>
        </p:txBody>
      </p:sp>
      <p:sp>
        <p:nvSpPr>
          <p:cNvPr id="16" name="灯片编号占位符 15"/>
          <p:cNvSpPr>
            <a:spLocks noGrp="1"/>
          </p:cNvSpPr>
          <p:nvPr>
            <p:ph type="sldNum" sz="quarter" idx="4"/>
          </p:nvPr>
        </p:nvSpPr>
        <p:spPr/>
        <p:txBody>
          <a:bodyPr/>
          <a:lstStyle/>
          <a:p>
            <a:fld id="{8A661967-8D01-4D8A-8FD0-86F83ECE6BD1}" type="slidenum">
              <a:rPr lang="en-US" smtClean="0"/>
              <a:pPr/>
              <a:t>8</a:t>
            </a:fld>
            <a:endParaRPr lang="en-US" dirty="0"/>
          </a:p>
        </p:txBody>
      </p:sp>
      <p:sp>
        <p:nvSpPr>
          <p:cNvPr id="28" name="Line Callout 1 24"/>
          <p:cNvSpPr/>
          <p:nvPr/>
        </p:nvSpPr>
        <p:spPr bwMode="auto">
          <a:xfrm>
            <a:off x="5748308" y="4349967"/>
            <a:ext cx="1257300" cy="499730"/>
          </a:xfrm>
          <a:prstGeom prst="borderCallout1">
            <a:avLst>
              <a:gd name="adj1" fmla="val 47126"/>
              <a:gd name="adj2" fmla="val 56"/>
              <a:gd name="adj3" fmla="val -152640"/>
              <a:gd name="adj4" fmla="val -6340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spcBef>
                <a:spcPct val="0"/>
              </a:spcBef>
              <a:buClrTx/>
            </a:pPr>
            <a:r>
              <a:rPr lang="zh-CN" altLang="en-US" sz="1050" dirty="0" smtClean="0"/>
              <a:t>如果是整包装“</a:t>
            </a:r>
            <a:r>
              <a:rPr lang="en-US" altLang="zh-CN" sz="1050" dirty="0" smtClean="0"/>
              <a:t>bulk pack</a:t>
            </a:r>
            <a:r>
              <a:rPr lang="zh-CN" altLang="en-US" sz="1050" dirty="0" smtClean="0"/>
              <a:t>”，此框里不需要贴任何图片</a:t>
            </a:r>
            <a:endParaRPr lang="en-US" sz="1050" dirty="0"/>
          </a:p>
        </p:txBody>
      </p:sp>
    </p:spTree>
    <p:extLst>
      <p:ext uri="{BB962C8B-B14F-4D97-AF65-F5344CB8AC3E}">
        <p14:creationId xmlns:p14="http://schemas.microsoft.com/office/powerpoint/2010/main" val="35952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23" grpId="0" animBg="1"/>
      <p:bldP spid="23" grpId="1" animBg="1"/>
      <p:bldP spid="24" grpId="0" animBg="1"/>
      <p:bldP spid="24" grpId="1" animBg="1"/>
      <p:bldP spid="15" grpId="0" animBg="1"/>
      <p:bldP spid="15" grpId="1" animBg="1"/>
      <p:bldP spid="17" grpId="0" animBg="1"/>
      <p:bldP spid="17" grpId="1" animBg="1"/>
      <p:bldP spid="28" grpId="0" animBg="1"/>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A661967-8D01-4D8A-8FD0-86F83ECE6BD1}" type="slidenum">
              <a:rPr lang="en-US" smtClean="0"/>
              <a:pPr/>
              <a:t>9</a:t>
            </a:fld>
            <a:endParaRPr lang="en-US" dirty="0"/>
          </a:p>
        </p:txBody>
      </p:sp>
      <p:sp>
        <p:nvSpPr>
          <p:cNvPr id="3" name="页脚占位符 2"/>
          <p:cNvSpPr>
            <a:spLocks noGrp="1"/>
          </p:cNvSpPr>
          <p:nvPr>
            <p:ph type="ftr" sz="quarter" idx="3"/>
          </p:nvPr>
        </p:nvSpPr>
        <p:spPr>
          <a:xfrm>
            <a:off x="653437" y="4843165"/>
            <a:ext cx="3086100" cy="274637"/>
          </a:xfrm>
        </p:spPr>
        <p:txBody>
          <a:bodyPr/>
          <a:lstStyle/>
          <a:p>
            <a:pPr algn="l"/>
            <a:r>
              <a:rPr lang="en-US" smtClean="0"/>
              <a:t>Internal Use Only</a:t>
            </a:r>
            <a:endParaRPr lang="en-US" dirty="0"/>
          </a:p>
        </p:txBody>
      </p:sp>
      <p:sp>
        <p:nvSpPr>
          <p:cNvPr id="4" name="Title 1"/>
          <p:cNvSpPr txBox="1">
            <a:spLocks/>
          </p:cNvSpPr>
          <p:nvPr/>
        </p:nvSpPr>
        <p:spPr>
          <a:xfrm>
            <a:off x="580359" y="24493"/>
            <a:ext cx="5795949" cy="667940"/>
          </a:xfrm>
          <a:prstGeom prst="rect">
            <a:avLst/>
          </a:prstGeom>
        </p:spPr>
        <p:txBody>
          <a:bodyPr>
            <a:no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000" kern="0" dirty="0" smtClean="0"/>
              <a:t>PSDS Packaging Data Section (Bulk Pack)</a:t>
            </a:r>
            <a:br>
              <a:rPr lang="en-US" sz="2000" kern="0" dirty="0" smtClean="0"/>
            </a:br>
            <a:r>
              <a:rPr lang="zh-CN" altLang="en-US" sz="2000" kern="0" dirty="0" smtClean="0"/>
              <a:t>包装方案信息表的关键信息（整包装）</a:t>
            </a:r>
            <a:endParaRPr lang="en-US" sz="2000" kern="0" dirty="0"/>
          </a:p>
        </p:txBody>
      </p:sp>
      <p:pic>
        <p:nvPicPr>
          <p:cNvPr id="5" name="Picture 1" descr="C:\Users\Administrator.EMEZGYDAJN7BWF1\Desktop\73a46e824b9172c6fb7b66b73d026db5_.jpg"/>
          <p:cNvPicPr>
            <a:picLocks noChangeAspect="1" noChangeArrowheads="1"/>
          </p:cNvPicPr>
          <p:nvPr/>
        </p:nvPicPr>
        <p:blipFill>
          <a:blip r:embed="rId2" cstate="print"/>
          <a:srcRect/>
          <a:stretch>
            <a:fillRect/>
          </a:stretch>
        </p:blipFill>
        <p:spPr bwMode="auto">
          <a:xfrm>
            <a:off x="653437" y="3920607"/>
            <a:ext cx="1013005" cy="922558"/>
          </a:xfrm>
          <a:prstGeom prst="rect">
            <a:avLst/>
          </a:prstGeom>
          <a:noFill/>
          <a:ln w="15875">
            <a:solidFill>
              <a:schemeClr val="tx1"/>
            </a:solidFill>
          </a:ln>
        </p:spPr>
      </p:pic>
      <p:sp>
        <p:nvSpPr>
          <p:cNvPr id="6" name="文本框 5"/>
          <p:cNvSpPr txBox="1"/>
          <p:nvPr/>
        </p:nvSpPr>
        <p:spPr>
          <a:xfrm>
            <a:off x="1666442" y="4335334"/>
            <a:ext cx="1231941" cy="507831"/>
          </a:xfrm>
          <a:prstGeom prst="rect">
            <a:avLst/>
          </a:prstGeom>
          <a:noFill/>
        </p:spPr>
        <p:txBody>
          <a:bodyPr wrap="square" rtlCol="0">
            <a:spAutoFit/>
          </a:bodyPr>
          <a:lstStyle/>
          <a:p>
            <a:pPr algn="l"/>
            <a:r>
              <a:rPr lang="zh-CN" altLang="en-US" sz="900" dirty="0" smtClean="0"/>
              <a:t>左图示例为“</a:t>
            </a:r>
            <a:r>
              <a:rPr lang="en-US" altLang="zh-CN" sz="900" b="1" dirty="0" smtClean="0">
                <a:solidFill>
                  <a:srgbClr val="FF0000"/>
                </a:solidFill>
              </a:rPr>
              <a:t>Bulk Pack</a:t>
            </a:r>
            <a:r>
              <a:rPr lang="en-US" altLang="zh-CN" sz="900" dirty="0" smtClean="0"/>
              <a:t>”</a:t>
            </a:r>
            <a:r>
              <a:rPr lang="zh-CN" altLang="en-US" sz="900" dirty="0" smtClean="0"/>
              <a:t>，即运输包装为一整体包装单元 </a:t>
            </a:r>
            <a:endParaRPr lang="en-US" sz="900" dirty="0" smtClean="0"/>
          </a:p>
        </p:txBody>
      </p:sp>
      <p:sp>
        <p:nvSpPr>
          <p:cNvPr id="7" name="Rectangle 3"/>
          <p:cNvSpPr>
            <a:spLocks noChangeArrowheads="1"/>
          </p:cNvSpPr>
          <p:nvPr/>
        </p:nvSpPr>
        <p:spPr bwMode="auto">
          <a:xfrm>
            <a:off x="1017917" y="-44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图片 1" descr="cid:image006.jpg@01D32D37.84C0699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44399" y="1230037"/>
            <a:ext cx="3780540" cy="2660380"/>
          </a:xfrm>
          <a:prstGeom prst="rect">
            <a:avLst/>
          </a:prstGeom>
          <a:noFill/>
          <a:ln w="9525">
            <a:solidFill>
              <a:schemeClr val="tx2"/>
            </a:solidFill>
          </a:ln>
          <a:extLst>
            <a:ext uri="{909E8E84-426E-40DD-AFC4-6F175D3DCCD1}">
              <a14:hiddenFill xmlns:a14="http://schemas.microsoft.com/office/drawing/2010/main">
                <a:solidFill>
                  <a:srgbClr val="FFFFFF"/>
                </a:solidFill>
              </a14:hiddenFill>
            </a:ext>
          </a:extLst>
        </p:spPr>
      </p:pic>
      <p:pic>
        <p:nvPicPr>
          <p:cNvPr id="1028" name="图片 2" descr="cid:image007.jpg@01D32D37.84C0699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36703" y="1257853"/>
            <a:ext cx="4523360" cy="2604749"/>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520452" y="2156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1520452" y="75594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文本框 10"/>
          <p:cNvSpPr txBox="1"/>
          <p:nvPr/>
        </p:nvSpPr>
        <p:spPr>
          <a:xfrm>
            <a:off x="5270278" y="888521"/>
            <a:ext cx="535299" cy="369332"/>
          </a:xfrm>
          <a:prstGeom prst="rect">
            <a:avLst/>
          </a:prstGeom>
          <a:noFill/>
        </p:spPr>
        <p:txBody>
          <a:bodyPr wrap="square" rtlCol="0">
            <a:spAutoFit/>
          </a:bodyPr>
          <a:lstStyle/>
          <a:p>
            <a:pPr algn="l"/>
            <a:r>
              <a:rPr lang="en-US" dirty="0" smtClean="0"/>
              <a:t>B</a:t>
            </a:r>
          </a:p>
        </p:txBody>
      </p:sp>
      <p:sp>
        <p:nvSpPr>
          <p:cNvPr id="16" name="文本框 15"/>
          <p:cNvSpPr txBox="1"/>
          <p:nvPr/>
        </p:nvSpPr>
        <p:spPr>
          <a:xfrm>
            <a:off x="698740" y="933267"/>
            <a:ext cx="1061049" cy="369332"/>
          </a:xfrm>
          <a:prstGeom prst="rect">
            <a:avLst/>
          </a:prstGeom>
          <a:noFill/>
        </p:spPr>
        <p:txBody>
          <a:bodyPr wrap="square" rtlCol="0">
            <a:spAutoFit/>
          </a:bodyPr>
          <a:lstStyle/>
          <a:p>
            <a:pPr algn="l"/>
            <a:r>
              <a:rPr lang="en-US" dirty="0" smtClean="0"/>
              <a:t>A</a:t>
            </a:r>
          </a:p>
        </p:txBody>
      </p:sp>
      <p:sp>
        <p:nvSpPr>
          <p:cNvPr id="12" name="文本框 11"/>
          <p:cNvSpPr txBox="1"/>
          <p:nvPr/>
        </p:nvSpPr>
        <p:spPr>
          <a:xfrm>
            <a:off x="3278750" y="4224649"/>
            <a:ext cx="4518354" cy="646331"/>
          </a:xfrm>
          <a:prstGeom prst="rect">
            <a:avLst/>
          </a:prstGeom>
          <a:noFill/>
          <a:ln>
            <a:solidFill>
              <a:schemeClr val="tx2"/>
            </a:solidFill>
          </a:ln>
        </p:spPr>
        <p:txBody>
          <a:bodyPr wrap="square" rtlCol="0">
            <a:spAutoFit/>
          </a:bodyPr>
          <a:lstStyle/>
          <a:p>
            <a:pPr algn="l"/>
            <a:r>
              <a:rPr lang="zh-CN" altLang="en-US" b="1" dirty="0" smtClean="0">
                <a:solidFill>
                  <a:srgbClr val="7030A0"/>
                </a:solidFill>
              </a:rPr>
              <a:t>如果整包装里的内包装形式类似如上图片，关于内包装的信息建议</a:t>
            </a:r>
            <a:r>
              <a:rPr lang="en-US" altLang="zh-CN" b="1" dirty="0" smtClean="0">
                <a:solidFill>
                  <a:srgbClr val="7030A0"/>
                </a:solidFill>
              </a:rPr>
              <a:t>A </a:t>
            </a:r>
            <a:r>
              <a:rPr lang="zh-CN" altLang="en-US" b="1" dirty="0" smtClean="0">
                <a:solidFill>
                  <a:srgbClr val="7030A0"/>
                </a:solidFill>
              </a:rPr>
              <a:t>的填写方法！</a:t>
            </a:r>
            <a:endParaRPr lang="en-US" b="1" dirty="0" smtClean="0">
              <a:solidFill>
                <a:srgbClr val="7030A0"/>
              </a:solidFill>
            </a:endParaRPr>
          </a:p>
        </p:txBody>
      </p:sp>
      <p:cxnSp>
        <p:nvCxnSpPr>
          <p:cNvPr id="15" name="直接箭头连接符 14"/>
          <p:cNvCxnSpPr/>
          <p:nvPr/>
        </p:nvCxnSpPr>
        <p:spPr bwMode="auto">
          <a:xfrm flipH="1" flipV="1">
            <a:off x="4971495" y="1953087"/>
            <a:ext cx="298783" cy="2278846"/>
          </a:xfrm>
          <a:prstGeom prst="straightConnector1">
            <a:avLst/>
          </a:prstGeom>
          <a:solidFill>
            <a:srgbClr val="C0C0C0"/>
          </a:solidFill>
          <a:ln w="3175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476109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mmins Corporate 3_100 dpi">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6AB529-0EF3-40F1-8730-CDEAA205FAC9}" vid="{BA0C11BB-D4BF-495C-B23D-BB431CB4857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9427AC8CB5A46ADCA0708DB705D0D" ma:contentTypeVersion="2" ma:contentTypeDescription="Create a new document." ma:contentTypeScope="" ma:versionID="b5fea8179838cec055c76524f56fcb9c">
  <xsd:schema xmlns:xsd="http://www.w3.org/2001/XMLSchema" xmlns:xs="http://www.w3.org/2001/XMLSchema" xmlns:p="http://schemas.microsoft.com/office/2006/metadata/properties" xmlns:ns1="http://schemas.microsoft.com/sharepoint/v3" xmlns:ns2="8aa167ca-4736-4869-a10e-29085baa9a68" targetNamespace="http://schemas.microsoft.com/office/2006/metadata/properties" ma:root="true" ma:fieldsID="b89d087e316310f2919de9595e32dd37" ns1:_="" ns2:_="">
    <xsd:import namespace="http://schemas.microsoft.com/sharepoint/v3"/>
    <xsd:import namespace="8aa167ca-4736-4869-a10e-29085baa9a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a167ca-4736-4869-a10e-29085baa9a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81AF43-7030-44B1-BBF1-E50C1DFAA158}"/>
</file>

<file path=customXml/itemProps2.xml><?xml version="1.0" encoding="utf-8"?>
<ds:datastoreItem xmlns:ds="http://schemas.openxmlformats.org/officeDocument/2006/customXml" ds:itemID="{B8BEB84D-CDA4-4A53-BEB2-7FE0B4B31DB5}"/>
</file>

<file path=customXml/itemProps3.xml><?xml version="1.0" encoding="utf-8"?>
<ds:datastoreItem xmlns:ds="http://schemas.openxmlformats.org/officeDocument/2006/customXml" ds:itemID="{6A1F6B7D-CE74-4A32-A68D-5150C1C387C8}"/>
</file>

<file path=docProps/app.xml><?xml version="1.0" encoding="utf-8"?>
<Properties xmlns="http://schemas.openxmlformats.org/officeDocument/2006/extended-properties" xmlns:vt="http://schemas.openxmlformats.org/officeDocument/2006/docPropsVTypes">
  <Template>Cummins Corporate</Template>
  <TotalTime>7328</TotalTime>
  <Words>3382</Words>
  <Application>Microsoft Office PowerPoint</Application>
  <PresentationFormat>On-screen Show (16:9)</PresentationFormat>
  <Paragraphs>199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Arial</vt:lpstr>
      <vt:lpstr>Calibri</vt:lpstr>
      <vt:lpstr>Stencil</vt:lpstr>
      <vt:lpstr>Wingdings</vt:lpstr>
      <vt:lpstr>Cummins Corporate 3_100 dpi</vt:lpstr>
      <vt:lpstr>PDS Form Overview and Instructions for Completing   包装数据表填写手册</vt:lpstr>
      <vt:lpstr>PDS Form Example 包装数据表例子</vt:lpstr>
      <vt:lpstr>PDS Form Example 包装价格信息表</vt:lpstr>
      <vt:lpstr>PDS Form Example 包装价格信息表</vt:lpstr>
      <vt:lpstr>PowerPoint Presentation</vt:lpstr>
      <vt:lpstr>PSDS Component and Supplier Info 包装方案信息表的元素及供应商信息 </vt:lpstr>
      <vt:lpstr>PowerPoint Presentation</vt:lpstr>
      <vt:lpstr>PSDS Packaging Data Section (Bulk Pack) 包装方案信息表的关键信息（整包装）</vt:lpstr>
      <vt:lpstr>PowerPoint Presentation</vt:lpstr>
      <vt:lpstr>PowerPoint Presentation</vt:lpstr>
      <vt:lpstr>PowerPoint Presentation</vt:lpstr>
      <vt:lpstr>PSDS Packaging Data Section (Primary Pack) Example of Packaging Data entry for a Primary Container  PSDS 包装方案表（分级包装） 一级包装箱信息输入案例</vt:lpstr>
      <vt:lpstr>PSDS Cummins Contact Info, Approval Signoff and AIAG Shipping Label  PSDS 康明斯联系联系信息，批准签署和AIAG 发运标签</vt:lpstr>
      <vt:lpstr>PDS Form Cost Data Component and Supplier Info</vt:lpstr>
      <vt:lpstr>PDS Form Cost Data - Primary Container Section 包装信息表成本信息  -     一级包装部分</vt:lpstr>
      <vt:lpstr>PowerPoint Presentation</vt:lpstr>
      <vt:lpstr>PCDS Internal Dunnage Section 包装成本信息表内衬部分</vt:lpstr>
      <vt:lpstr>PowerPoint Presentation</vt:lpstr>
      <vt:lpstr>PCDS Secondary Container Section 包装成本信息表 二级包装部分 </vt:lpstr>
      <vt:lpstr>PCDS Closure Material Info Section 包装成本信息表附件包装信息部分</vt:lpstr>
      <vt:lpstr>PCDS Cost and Packaging Material Weight Summary Section 包装成本信息表成本和包装材料重量总结部分</vt:lpstr>
    </vt:vector>
  </TitlesOfParts>
  <Company>Cummins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PSDS/PCDS Overview and Instructions for Completing</dc:title>
  <dc:creator>Mark J Kostreva</dc:creator>
  <cp:lastModifiedBy>Leroy V Shirk</cp:lastModifiedBy>
  <cp:revision>98</cp:revision>
  <cp:lastPrinted>2017-09-11T08:46:50Z</cp:lastPrinted>
  <dcterms:created xsi:type="dcterms:W3CDTF">2016-04-21T21:16:15Z</dcterms:created>
  <dcterms:modified xsi:type="dcterms:W3CDTF">2017-09-21T17:08:36Z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0x010100FA89427AC8CB5A46ADCA0708DB705D0D</vt:lpwstr>
  </property>
</Properties>
</file>